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30"/>
  </p:notesMasterIdLst>
  <p:sldIdLst>
    <p:sldId id="256" r:id="rId2"/>
    <p:sldId id="297" r:id="rId3"/>
    <p:sldId id="298" r:id="rId4"/>
    <p:sldId id="299" r:id="rId5"/>
    <p:sldId id="300" r:id="rId6"/>
    <p:sldId id="301" r:id="rId7"/>
    <p:sldId id="302" r:id="rId8"/>
    <p:sldId id="303" r:id="rId9"/>
    <p:sldId id="304" r:id="rId10"/>
    <p:sldId id="305" r:id="rId11"/>
    <p:sldId id="306" r:id="rId12"/>
    <p:sldId id="307" r:id="rId13"/>
    <p:sldId id="308" r:id="rId14"/>
    <p:sldId id="309" r:id="rId15"/>
    <p:sldId id="310" r:id="rId16"/>
    <p:sldId id="311" r:id="rId17"/>
    <p:sldId id="312" r:id="rId18"/>
    <p:sldId id="313" r:id="rId19"/>
    <p:sldId id="314" r:id="rId20"/>
    <p:sldId id="315" r:id="rId21"/>
    <p:sldId id="316" r:id="rId22"/>
    <p:sldId id="317" r:id="rId23"/>
    <p:sldId id="318" r:id="rId24"/>
    <p:sldId id="319" r:id="rId25"/>
    <p:sldId id="320" r:id="rId26"/>
    <p:sldId id="321" r:id="rId27"/>
    <p:sldId id="322" r:id="rId28"/>
    <p:sldId id="296" r:id="rId29"/>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56" autoAdjust="0"/>
    <p:restoredTop sz="94660"/>
  </p:normalViewPr>
  <p:slideViewPr>
    <p:cSldViewPr>
      <p:cViewPr varScale="1">
        <p:scale>
          <a:sx n="64" d="100"/>
          <a:sy n="64" d="100"/>
        </p:scale>
        <p:origin x="-146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D760A39-8B5B-4BED-8A7C-556DA32E88CC}" type="datetimeFigureOut">
              <a:rPr lang="it-IT" smtClean="0"/>
              <a:pPr/>
              <a:t>09/12/2019</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0A8027B-1144-4F49-A7B1-CE90BE3B4F0A}"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32F25055-D8C7-418B-B659-6D7DD1043390}" type="datetime1">
              <a:rPr lang="it-IT" smtClean="0"/>
              <a:pPr/>
              <a:t>09/12/2019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18B746F-5C65-4800-B6B2-3BAE1FA58094}"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7437FE25-1A47-4ECB-A882-69EB9D978839}" type="datetime1">
              <a:rPr lang="it-IT" smtClean="0"/>
              <a:pPr/>
              <a:t>09/12/2019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18B746F-5C65-4800-B6B2-3BAE1FA58094}"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576CDB66-CD16-4D62-8816-DA3022028CE2}" type="datetime1">
              <a:rPr lang="it-IT" smtClean="0"/>
              <a:pPr/>
              <a:t>09/12/2019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18B746F-5C65-4800-B6B2-3BAE1FA58094}"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C60EF1F3-F60D-4D9C-92CC-E23D24A087B3}" type="datetime1">
              <a:rPr lang="it-IT" smtClean="0"/>
              <a:pPr/>
              <a:t>09/12/2019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18B746F-5C65-4800-B6B2-3BAE1FA58094}"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44B4BDD8-B6C8-4ADD-AAF6-F60927C4F70C}" type="datetime1">
              <a:rPr lang="it-IT" smtClean="0"/>
              <a:pPr/>
              <a:t>09/12/2019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18B746F-5C65-4800-B6B2-3BAE1FA58094}"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77570387-393D-4485-9048-06E9A0841360}" type="datetime1">
              <a:rPr lang="it-IT" smtClean="0"/>
              <a:pPr/>
              <a:t>09/12/2019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2741AC61-B0C6-47C8-8142-763D780122E0}" type="datetime1">
              <a:rPr lang="it-IT" smtClean="0"/>
              <a:pPr/>
              <a:t>09/12/2019</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A18B746F-5C65-4800-B6B2-3BAE1FA58094}"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397E726E-11AA-4BCE-8D58-0EC121634E67}" type="datetime1">
              <a:rPr lang="it-IT" smtClean="0"/>
              <a:pPr/>
              <a:t>09/12/2019</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A18B746F-5C65-4800-B6B2-3BAE1FA58094}"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0578611E-A374-44E7-9BC7-24D6EE6C2EF3}" type="datetime1">
              <a:rPr lang="it-IT" smtClean="0"/>
              <a:pPr/>
              <a:t>09/12/2019</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A18B746F-5C65-4800-B6B2-3BAE1FA58094}"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AB316A5E-FCC4-4275-AF8E-A719431FCE4A}" type="datetime1">
              <a:rPr lang="it-IT" smtClean="0"/>
              <a:pPr/>
              <a:t>09/12/2019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657C06FC-83B9-47DD-85B7-DFA16C189871}" type="datetime1">
              <a:rPr lang="it-IT" smtClean="0"/>
              <a:pPr/>
              <a:t>09/12/2019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B2563B-B5C7-467A-8370-9398E848C7EC}" type="datetime1">
              <a:rPr lang="it-IT" smtClean="0"/>
              <a:pPr/>
              <a:t>09/12/2019</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8B746F-5C65-4800-B6B2-3BAE1FA58094}"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23528" y="260648"/>
            <a:ext cx="8101408" cy="576064"/>
          </a:xfrm>
        </p:spPr>
        <p:txBody>
          <a:bodyPr>
            <a:noAutofit/>
          </a:bodyPr>
          <a:lstStyle/>
          <a:p>
            <a:pPr fontAlgn="base"/>
            <a:r>
              <a:rPr lang="it-IT" sz="4000" b="1" dirty="0" smtClean="0">
                <a:solidFill>
                  <a:srgbClr val="FF0000"/>
                </a:solidFill>
              </a:rPr>
              <a:t/>
            </a:r>
            <a:br>
              <a:rPr lang="it-IT" sz="4000" b="1" dirty="0" smtClean="0">
                <a:solidFill>
                  <a:srgbClr val="FF0000"/>
                </a:solidFill>
              </a:rPr>
            </a:br>
            <a:r>
              <a:rPr lang="it-IT" sz="6000" b="1" dirty="0" smtClean="0">
                <a:solidFill>
                  <a:srgbClr val="FF0000"/>
                </a:solidFill>
              </a:rPr>
              <a:t>Adolescenza</a:t>
            </a:r>
            <a:r>
              <a:rPr lang="it-IT" sz="4000" b="1" dirty="0" smtClean="0">
                <a:solidFill>
                  <a:srgbClr val="FF0000"/>
                </a:solidFill>
              </a:rPr>
              <a:t> </a:t>
            </a:r>
            <a:r>
              <a:rPr lang="it-IT" sz="6000" b="1" dirty="0" smtClean="0">
                <a:solidFill>
                  <a:srgbClr val="FF0000"/>
                </a:solidFill>
              </a:rPr>
              <a:t>e scuola</a:t>
            </a:r>
            <a:br>
              <a:rPr lang="it-IT" sz="6000" b="1" dirty="0" smtClean="0">
                <a:solidFill>
                  <a:srgbClr val="FF0000"/>
                </a:solidFill>
              </a:rPr>
            </a:br>
            <a:endParaRPr lang="it-IT" sz="4000" b="1" dirty="0">
              <a:solidFill>
                <a:srgbClr val="FF0000"/>
              </a:solidFill>
            </a:endParaRPr>
          </a:p>
        </p:txBody>
      </p:sp>
      <p:sp>
        <p:nvSpPr>
          <p:cNvPr id="4" name="CasellaDiTesto 3"/>
          <p:cNvSpPr txBox="1"/>
          <p:nvPr/>
        </p:nvSpPr>
        <p:spPr>
          <a:xfrm>
            <a:off x="395536" y="3861048"/>
            <a:ext cx="8352928" cy="1938992"/>
          </a:xfrm>
          <a:prstGeom prst="rect">
            <a:avLst/>
          </a:prstGeom>
          <a:solidFill>
            <a:srgbClr val="FFFF00"/>
          </a:solidFill>
          <a:ln w="25400">
            <a:solidFill>
              <a:schemeClr val="accent1"/>
            </a:solidFill>
          </a:ln>
        </p:spPr>
        <p:txBody>
          <a:bodyPr wrap="square" rtlCol="0">
            <a:spAutoFit/>
          </a:bodyPr>
          <a:lstStyle/>
          <a:p>
            <a:pPr algn="ctr"/>
            <a:r>
              <a:rPr lang="it-IT" sz="2400" b="1" dirty="0" smtClean="0">
                <a:solidFill>
                  <a:srgbClr val="0070C0"/>
                </a:solidFill>
              </a:rPr>
              <a:t>Lo squillo di fine lezioni, per tanti studenti è una “campanella liberatrice”. Qualche saggio definisce la studio un “male necessario”. Sta di fatto che la vita scolastica per gli studenti e le famiglie, nonostante le tante riforme legislative, rimane un tema di grande attualità, non privo di tensioni ed aspettative.	</a:t>
            </a:r>
            <a:endParaRPr lang="it-IT" sz="2400" b="1" dirty="0">
              <a:solidFill>
                <a:srgbClr val="0070C0"/>
              </a:solidFill>
            </a:endParaRPr>
          </a:p>
        </p:txBody>
      </p:sp>
      <p:sp>
        <p:nvSpPr>
          <p:cNvPr id="5" name="CasellaDiTesto 4"/>
          <p:cNvSpPr txBox="1"/>
          <p:nvPr/>
        </p:nvSpPr>
        <p:spPr>
          <a:xfrm>
            <a:off x="251520" y="6021288"/>
            <a:ext cx="8640960" cy="338554"/>
          </a:xfrm>
          <a:prstGeom prst="rect">
            <a:avLst/>
          </a:prstGeom>
          <a:noFill/>
        </p:spPr>
        <p:txBody>
          <a:bodyPr wrap="square" rtlCol="0">
            <a:spAutoFit/>
          </a:bodyPr>
          <a:lstStyle/>
          <a:p>
            <a:pPr algn="ctr"/>
            <a:r>
              <a:rPr lang="it-IT" sz="1600" b="1" dirty="0" smtClean="0"/>
              <a:t>Prof. Francesco Cannizzaro – Specialista in Pedagogia, Bioetica e Sessuologia</a:t>
            </a:r>
            <a:endParaRPr lang="it-IT" sz="1600" b="1" dirty="0"/>
          </a:p>
        </p:txBody>
      </p:sp>
      <p:sp>
        <p:nvSpPr>
          <p:cNvPr id="6" name="Segnaposto data 5"/>
          <p:cNvSpPr>
            <a:spLocks noGrp="1"/>
          </p:cNvSpPr>
          <p:nvPr>
            <p:ph type="dt" sz="half" idx="10"/>
          </p:nvPr>
        </p:nvSpPr>
        <p:spPr/>
        <p:txBody>
          <a:bodyPr/>
          <a:lstStyle/>
          <a:p>
            <a:fld id="{63FB3191-64CB-40DE-B2BC-6EE1EB14C5E2}" type="datetime1">
              <a:rPr lang="it-IT" smtClean="0"/>
              <a:pPr/>
              <a:t>09/12/2019</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1</a:t>
            </a:fld>
            <a:endParaRPr lang="it-IT"/>
          </a:p>
        </p:txBody>
      </p:sp>
      <p:pic>
        <p:nvPicPr>
          <p:cNvPr id="3" name="Picture 2" descr="C:\Users\Master\Desktop\Ultime foto\x1.jpg"/>
          <p:cNvPicPr>
            <a:picLocks noChangeAspect="1" noChangeArrowheads="1"/>
          </p:cNvPicPr>
          <p:nvPr/>
        </p:nvPicPr>
        <p:blipFill>
          <a:blip r:embed="rId2" cstate="print"/>
          <a:srcRect/>
          <a:stretch>
            <a:fillRect/>
          </a:stretch>
        </p:blipFill>
        <p:spPr bwMode="auto">
          <a:xfrm>
            <a:off x="2123728" y="1052736"/>
            <a:ext cx="4731707" cy="2592288"/>
          </a:xfrm>
          <a:prstGeom prst="rect">
            <a:avLst/>
          </a:prstGeom>
          <a:noFill/>
          <a:ln w="25400">
            <a:solidFill>
              <a:srgbClr val="FF0000"/>
            </a:solidFill>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23528" y="260648"/>
            <a:ext cx="8101408" cy="576064"/>
          </a:xfrm>
        </p:spPr>
        <p:txBody>
          <a:bodyPr>
            <a:noAutofit/>
          </a:bodyPr>
          <a:lstStyle/>
          <a:p>
            <a:pPr fontAlgn="base"/>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Adolescenza e scuola</a:t>
            </a:r>
            <a:br>
              <a:rPr lang="it-IT" sz="4000" b="1" dirty="0" smtClean="0">
                <a:solidFill>
                  <a:srgbClr val="FF0000"/>
                </a:solidFill>
              </a:rPr>
            </a:br>
            <a:r>
              <a:rPr lang="it-IT" sz="4000" b="1" dirty="0" smtClean="0">
                <a:solidFill>
                  <a:srgbClr val="FF0000"/>
                </a:solidFill>
              </a:rPr>
              <a:t/>
            </a:r>
            <a:br>
              <a:rPr lang="it-IT" sz="4000" b="1" dirty="0" smtClean="0">
                <a:solidFill>
                  <a:srgbClr val="FF0000"/>
                </a:solidFill>
              </a:rPr>
            </a:br>
            <a:endParaRPr lang="it-IT" sz="4000" b="1" dirty="0">
              <a:solidFill>
                <a:srgbClr val="FF0000"/>
              </a:solidFill>
            </a:endParaRPr>
          </a:p>
        </p:txBody>
      </p:sp>
      <p:sp>
        <p:nvSpPr>
          <p:cNvPr id="4" name="CasellaDiTesto 3"/>
          <p:cNvSpPr txBox="1"/>
          <p:nvPr/>
        </p:nvSpPr>
        <p:spPr>
          <a:xfrm>
            <a:off x="395536" y="1484784"/>
            <a:ext cx="8352928" cy="4801314"/>
          </a:xfrm>
          <a:prstGeom prst="rect">
            <a:avLst/>
          </a:prstGeom>
          <a:solidFill>
            <a:srgbClr val="FFFF00"/>
          </a:solidFill>
          <a:ln w="25400">
            <a:solidFill>
              <a:schemeClr val="accent1"/>
            </a:solidFill>
          </a:ln>
        </p:spPr>
        <p:txBody>
          <a:bodyPr wrap="square" rtlCol="0">
            <a:spAutoFit/>
          </a:bodyPr>
          <a:lstStyle/>
          <a:p>
            <a:pPr algn="just"/>
            <a:r>
              <a:rPr lang="it-IT" b="1" dirty="0" smtClean="0">
                <a:solidFill>
                  <a:srgbClr val="FF0000"/>
                </a:solidFill>
              </a:rPr>
              <a:t>La scuola è luogo </a:t>
            </a:r>
            <a:r>
              <a:rPr lang="it-IT" dirty="0" smtClean="0"/>
              <a:t>in cui i ragazzi, fin da piccoli, devono affrontare un lungo e impegnativo percorso formativo della durata di 15 anni: dalla scuola dell’infanzia fino alle superiori. </a:t>
            </a:r>
          </a:p>
          <a:p>
            <a:pPr algn="just"/>
            <a:endParaRPr lang="it-IT" dirty="0" smtClean="0"/>
          </a:p>
          <a:p>
            <a:pPr algn="just"/>
            <a:r>
              <a:rPr lang="it-IT" b="1" dirty="0" smtClean="0">
                <a:solidFill>
                  <a:srgbClr val="FF0000"/>
                </a:solidFill>
              </a:rPr>
              <a:t>Il percorso può proseguire</a:t>
            </a:r>
            <a:r>
              <a:rPr lang="it-IT" dirty="0" smtClean="0"/>
              <a:t>, poi, con l’università. Rispetto alle scuole di primo e secondo grado, nelle università è necessario un alto livello di impegno e di concentrazione. </a:t>
            </a:r>
          </a:p>
          <a:p>
            <a:pPr algn="just"/>
            <a:endParaRPr lang="it-IT" b="1" dirty="0" smtClean="0">
              <a:solidFill>
                <a:srgbClr val="FF0000"/>
              </a:solidFill>
            </a:endParaRPr>
          </a:p>
          <a:p>
            <a:pPr algn="just"/>
            <a:r>
              <a:rPr lang="it-IT" b="1" dirty="0" smtClean="0">
                <a:solidFill>
                  <a:srgbClr val="FF0000"/>
                </a:solidFill>
              </a:rPr>
              <a:t>Durante questi anni scolastici</a:t>
            </a:r>
            <a:r>
              <a:rPr lang="it-IT" dirty="0" smtClean="0"/>
              <a:t>, i giovani acquisiscono un cultura generale, imparano a confrontarsi, a relazionarsi, ma soprattutto a vivere. A scuola, i ragazzi si creano un proprio bagaglio di vita che poi arricchiscono nel corso degli anni. </a:t>
            </a:r>
          </a:p>
          <a:p>
            <a:pPr algn="just"/>
            <a:endParaRPr lang="it-IT" b="1" dirty="0" smtClean="0">
              <a:solidFill>
                <a:srgbClr val="FF0000"/>
              </a:solidFill>
            </a:endParaRPr>
          </a:p>
          <a:p>
            <a:pPr algn="just"/>
            <a:r>
              <a:rPr lang="it-IT" b="1" dirty="0" smtClean="0">
                <a:solidFill>
                  <a:srgbClr val="FF0000"/>
                </a:solidFill>
              </a:rPr>
              <a:t>E se non si vuole essere ignoranti </a:t>
            </a:r>
            <a:r>
              <a:rPr lang="it-IT" dirty="0" smtClean="0"/>
              <a:t>oppure se si vuole fare qualcosa di serio nel futuro, bisogna mettersi a studiare con impegno e costanza</a:t>
            </a:r>
            <a:r>
              <a:rPr lang="it-IT" i="1" dirty="0" smtClean="0"/>
              <a:t> (</a:t>
            </a:r>
            <a:r>
              <a:rPr lang="it-IT" b="1" i="1" dirty="0" smtClean="0"/>
              <a:t>long  life </a:t>
            </a:r>
            <a:r>
              <a:rPr lang="it-IT" b="1" i="1" dirty="0" err="1" smtClean="0"/>
              <a:t>learning</a:t>
            </a:r>
            <a:r>
              <a:rPr lang="it-IT" b="1" i="1" dirty="0" smtClean="0"/>
              <a:t>). </a:t>
            </a:r>
          </a:p>
          <a:p>
            <a:pPr algn="just"/>
            <a:endParaRPr lang="it-IT" b="1" dirty="0" smtClean="0">
              <a:solidFill>
                <a:srgbClr val="FF0000"/>
              </a:solidFill>
            </a:endParaRPr>
          </a:p>
          <a:p>
            <a:pPr algn="just"/>
            <a:r>
              <a:rPr lang="it-IT" b="1" dirty="0" smtClean="0">
                <a:solidFill>
                  <a:srgbClr val="FF0000"/>
                </a:solidFill>
              </a:rPr>
              <a:t>La scuola è utile </a:t>
            </a:r>
            <a:r>
              <a:rPr lang="it-IT" dirty="0" smtClean="0"/>
              <a:t>per avere una buona cultura, per acquisire competenze professionali, per facilitare l’ingresso nel mondo del lavoro e realizzare le aspettative di un valido progetto di vita. </a:t>
            </a:r>
            <a:endParaRPr lang="it-IT" dirty="0"/>
          </a:p>
        </p:txBody>
      </p:sp>
      <p:sp>
        <p:nvSpPr>
          <p:cNvPr id="6" name="Segnaposto data 5"/>
          <p:cNvSpPr>
            <a:spLocks noGrp="1"/>
          </p:cNvSpPr>
          <p:nvPr>
            <p:ph type="dt" sz="half" idx="10"/>
          </p:nvPr>
        </p:nvSpPr>
        <p:spPr/>
        <p:txBody>
          <a:bodyPr/>
          <a:lstStyle/>
          <a:p>
            <a:fld id="{4A400E22-5D2B-47F7-8CB5-CF1832E424E6}" type="datetime1">
              <a:rPr lang="it-IT" smtClean="0"/>
              <a:pPr/>
              <a:t>09/12/2019</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10</a:t>
            </a:fld>
            <a:endParaRPr lang="it-IT"/>
          </a:p>
        </p:txBody>
      </p:sp>
      <p:sp>
        <p:nvSpPr>
          <p:cNvPr id="8" name="CasellaDiTesto 7"/>
          <p:cNvSpPr txBox="1"/>
          <p:nvPr/>
        </p:nvSpPr>
        <p:spPr>
          <a:xfrm>
            <a:off x="1115616" y="980728"/>
            <a:ext cx="6624736" cy="461665"/>
          </a:xfrm>
          <a:prstGeom prst="rect">
            <a:avLst/>
          </a:prstGeom>
          <a:noFill/>
        </p:spPr>
        <p:txBody>
          <a:bodyPr wrap="square" rtlCol="0">
            <a:spAutoFit/>
          </a:bodyPr>
          <a:lstStyle/>
          <a:p>
            <a:pPr algn="ctr"/>
            <a:r>
              <a:rPr lang="it-IT" sz="2400" b="1" dirty="0" smtClean="0">
                <a:solidFill>
                  <a:srgbClr val="0070C0"/>
                </a:solidFill>
              </a:rPr>
              <a:t>Perché la scuola è importante?</a:t>
            </a:r>
            <a:endParaRPr lang="it-IT" sz="2400" b="1"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8"/>
                                        </p:tgtEl>
                                        <p:attrNameLst>
                                          <p:attrName>ppt_y</p:attrName>
                                        </p:attrNameLst>
                                      </p:cBhvr>
                                      <p:tavLst>
                                        <p:tav tm="0">
                                          <p:val>
                                            <p:strVal val="#ppt_y"/>
                                          </p:val>
                                        </p:tav>
                                        <p:tav tm="100000">
                                          <p:val>
                                            <p:strVal val="#ppt_y"/>
                                          </p:val>
                                        </p:tav>
                                      </p:tavLst>
                                    </p:anim>
                                    <p:anim calcmode="lin" valueType="num">
                                      <p:cBhvr>
                                        <p:cTn id="9"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55" presetClass="entr" presetSubtype="0" fill="hold" nodeType="clickEffect">
                                  <p:stCondLst>
                                    <p:cond delay="0"/>
                                  </p:stCondLst>
                                  <p:childTnLst>
                                    <p:set>
                                      <p:cBhvr>
                                        <p:cTn id="15" dur="1" fill="hold">
                                          <p:stCondLst>
                                            <p:cond delay="0"/>
                                          </p:stCondLst>
                                        </p:cTn>
                                        <p:tgtEl>
                                          <p:spTgt spid="4">
                                            <p:txEl>
                                              <p:pRg st="0" end="0"/>
                                            </p:txEl>
                                          </p:spTgt>
                                        </p:tgtEl>
                                        <p:attrNameLst>
                                          <p:attrName>style.visibility</p:attrName>
                                        </p:attrNameLst>
                                      </p:cBhvr>
                                      <p:to>
                                        <p:strVal val="visible"/>
                                      </p:to>
                                    </p:set>
                                    <p:anim calcmode="lin" valueType="num">
                                      <p:cBhvr>
                                        <p:cTn id="16" dur="1000" fill="hold"/>
                                        <p:tgtEl>
                                          <p:spTgt spid="4">
                                            <p:txEl>
                                              <p:pRg st="0" end="0"/>
                                            </p:txEl>
                                          </p:spTgt>
                                        </p:tgtEl>
                                        <p:attrNameLst>
                                          <p:attrName>ppt_w</p:attrName>
                                        </p:attrNameLst>
                                      </p:cBhvr>
                                      <p:tavLst>
                                        <p:tav tm="0">
                                          <p:val>
                                            <p:strVal val="#ppt_w*0.70"/>
                                          </p:val>
                                        </p:tav>
                                        <p:tav tm="100000">
                                          <p:val>
                                            <p:strVal val="#ppt_w"/>
                                          </p:val>
                                        </p:tav>
                                      </p:tavLst>
                                    </p:anim>
                                    <p:anim calcmode="lin" valueType="num">
                                      <p:cBhvr>
                                        <p:cTn id="17" dur="1000" fill="hold"/>
                                        <p:tgtEl>
                                          <p:spTgt spid="4">
                                            <p:txEl>
                                              <p:pRg st="0" end="0"/>
                                            </p:txEl>
                                          </p:spTgt>
                                        </p:tgtEl>
                                        <p:attrNameLst>
                                          <p:attrName>ppt_h</p:attrName>
                                        </p:attrNameLst>
                                      </p:cBhvr>
                                      <p:tavLst>
                                        <p:tav tm="0">
                                          <p:val>
                                            <p:strVal val="#ppt_h"/>
                                          </p:val>
                                        </p:tav>
                                        <p:tav tm="100000">
                                          <p:val>
                                            <p:strVal val="#ppt_h"/>
                                          </p:val>
                                        </p:tav>
                                      </p:tavLst>
                                    </p:anim>
                                    <p:animEffect transition="in" filter="fade">
                                      <p:cBhvr>
                                        <p:cTn id="18" dur="1000"/>
                                        <p:tgtEl>
                                          <p:spTgt spid="4">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55" presetClass="entr" presetSubtype="0" fill="hold" nodeType="clickEffect">
                                  <p:stCondLst>
                                    <p:cond delay="0"/>
                                  </p:stCondLst>
                                  <p:childTnLst>
                                    <p:set>
                                      <p:cBhvr>
                                        <p:cTn id="22" dur="1" fill="hold">
                                          <p:stCondLst>
                                            <p:cond delay="0"/>
                                          </p:stCondLst>
                                        </p:cTn>
                                        <p:tgtEl>
                                          <p:spTgt spid="4">
                                            <p:txEl>
                                              <p:pRg st="2" end="2"/>
                                            </p:txEl>
                                          </p:spTgt>
                                        </p:tgtEl>
                                        <p:attrNameLst>
                                          <p:attrName>style.visibility</p:attrName>
                                        </p:attrNameLst>
                                      </p:cBhvr>
                                      <p:to>
                                        <p:strVal val="visible"/>
                                      </p:to>
                                    </p:set>
                                    <p:anim calcmode="lin" valueType="num">
                                      <p:cBhvr>
                                        <p:cTn id="23" dur="1000" fill="hold"/>
                                        <p:tgtEl>
                                          <p:spTgt spid="4">
                                            <p:txEl>
                                              <p:pRg st="2" end="2"/>
                                            </p:txEl>
                                          </p:spTgt>
                                        </p:tgtEl>
                                        <p:attrNameLst>
                                          <p:attrName>ppt_w</p:attrName>
                                        </p:attrNameLst>
                                      </p:cBhvr>
                                      <p:tavLst>
                                        <p:tav tm="0">
                                          <p:val>
                                            <p:strVal val="#ppt_w*0.70"/>
                                          </p:val>
                                        </p:tav>
                                        <p:tav tm="100000">
                                          <p:val>
                                            <p:strVal val="#ppt_w"/>
                                          </p:val>
                                        </p:tav>
                                      </p:tavLst>
                                    </p:anim>
                                    <p:anim calcmode="lin" valueType="num">
                                      <p:cBhvr>
                                        <p:cTn id="24" dur="1000" fill="hold"/>
                                        <p:tgtEl>
                                          <p:spTgt spid="4">
                                            <p:txEl>
                                              <p:pRg st="2" end="2"/>
                                            </p:txEl>
                                          </p:spTgt>
                                        </p:tgtEl>
                                        <p:attrNameLst>
                                          <p:attrName>ppt_h</p:attrName>
                                        </p:attrNameLst>
                                      </p:cBhvr>
                                      <p:tavLst>
                                        <p:tav tm="0">
                                          <p:val>
                                            <p:strVal val="#ppt_h"/>
                                          </p:val>
                                        </p:tav>
                                        <p:tav tm="100000">
                                          <p:val>
                                            <p:strVal val="#ppt_h"/>
                                          </p:val>
                                        </p:tav>
                                      </p:tavLst>
                                    </p:anim>
                                    <p:animEffect transition="in" filter="fade">
                                      <p:cBhvr>
                                        <p:cTn id="25" dur="1000"/>
                                        <p:tgtEl>
                                          <p:spTgt spid="4">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55" presetClass="entr" presetSubtype="0" fill="hold" nodeType="clickEffect">
                                  <p:stCondLst>
                                    <p:cond delay="0"/>
                                  </p:stCondLst>
                                  <p:childTnLst>
                                    <p:set>
                                      <p:cBhvr>
                                        <p:cTn id="29" dur="1" fill="hold">
                                          <p:stCondLst>
                                            <p:cond delay="0"/>
                                          </p:stCondLst>
                                        </p:cTn>
                                        <p:tgtEl>
                                          <p:spTgt spid="4">
                                            <p:txEl>
                                              <p:pRg st="4" end="4"/>
                                            </p:txEl>
                                          </p:spTgt>
                                        </p:tgtEl>
                                        <p:attrNameLst>
                                          <p:attrName>style.visibility</p:attrName>
                                        </p:attrNameLst>
                                      </p:cBhvr>
                                      <p:to>
                                        <p:strVal val="visible"/>
                                      </p:to>
                                    </p:set>
                                    <p:anim calcmode="lin" valueType="num">
                                      <p:cBhvr>
                                        <p:cTn id="30" dur="1000" fill="hold"/>
                                        <p:tgtEl>
                                          <p:spTgt spid="4">
                                            <p:txEl>
                                              <p:pRg st="4" end="4"/>
                                            </p:txEl>
                                          </p:spTgt>
                                        </p:tgtEl>
                                        <p:attrNameLst>
                                          <p:attrName>ppt_w</p:attrName>
                                        </p:attrNameLst>
                                      </p:cBhvr>
                                      <p:tavLst>
                                        <p:tav tm="0">
                                          <p:val>
                                            <p:strVal val="#ppt_w*0.70"/>
                                          </p:val>
                                        </p:tav>
                                        <p:tav tm="100000">
                                          <p:val>
                                            <p:strVal val="#ppt_w"/>
                                          </p:val>
                                        </p:tav>
                                      </p:tavLst>
                                    </p:anim>
                                    <p:anim calcmode="lin" valueType="num">
                                      <p:cBhvr>
                                        <p:cTn id="31" dur="1000" fill="hold"/>
                                        <p:tgtEl>
                                          <p:spTgt spid="4">
                                            <p:txEl>
                                              <p:pRg st="4" end="4"/>
                                            </p:txEl>
                                          </p:spTgt>
                                        </p:tgtEl>
                                        <p:attrNameLst>
                                          <p:attrName>ppt_h</p:attrName>
                                        </p:attrNameLst>
                                      </p:cBhvr>
                                      <p:tavLst>
                                        <p:tav tm="0">
                                          <p:val>
                                            <p:strVal val="#ppt_h"/>
                                          </p:val>
                                        </p:tav>
                                        <p:tav tm="100000">
                                          <p:val>
                                            <p:strVal val="#ppt_h"/>
                                          </p:val>
                                        </p:tav>
                                      </p:tavLst>
                                    </p:anim>
                                    <p:animEffect transition="in" filter="fade">
                                      <p:cBhvr>
                                        <p:cTn id="32" dur="1000"/>
                                        <p:tgtEl>
                                          <p:spTgt spid="4">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5" presetClass="entr" presetSubtype="0"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 calcmode="lin" valueType="num">
                                      <p:cBhvr>
                                        <p:cTn id="37" dur="1000" fill="hold"/>
                                        <p:tgtEl>
                                          <p:spTgt spid="4">
                                            <p:txEl>
                                              <p:pRg st="6" end="6"/>
                                            </p:txEl>
                                          </p:spTgt>
                                        </p:tgtEl>
                                        <p:attrNameLst>
                                          <p:attrName>ppt_w</p:attrName>
                                        </p:attrNameLst>
                                      </p:cBhvr>
                                      <p:tavLst>
                                        <p:tav tm="0">
                                          <p:val>
                                            <p:strVal val="#ppt_w*0.70"/>
                                          </p:val>
                                        </p:tav>
                                        <p:tav tm="100000">
                                          <p:val>
                                            <p:strVal val="#ppt_w"/>
                                          </p:val>
                                        </p:tav>
                                      </p:tavLst>
                                    </p:anim>
                                    <p:anim calcmode="lin" valueType="num">
                                      <p:cBhvr>
                                        <p:cTn id="38" dur="1000" fill="hold"/>
                                        <p:tgtEl>
                                          <p:spTgt spid="4">
                                            <p:txEl>
                                              <p:pRg st="6" end="6"/>
                                            </p:txEl>
                                          </p:spTgt>
                                        </p:tgtEl>
                                        <p:attrNameLst>
                                          <p:attrName>ppt_h</p:attrName>
                                        </p:attrNameLst>
                                      </p:cBhvr>
                                      <p:tavLst>
                                        <p:tav tm="0">
                                          <p:val>
                                            <p:strVal val="#ppt_h"/>
                                          </p:val>
                                        </p:tav>
                                        <p:tav tm="100000">
                                          <p:val>
                                            <p:strVal val="#ppt_h"/>
                                          </p:val>
                                        </p:tav>
                                      </p:tavLst>
                                    </p:anim>
                                    <p:animEffect transition="in" filter="fade">
                                      <p:cBhvr>
                                        <p:cTn id="39" dur="1000"/>
                                        <p:tgtEl>
                                          <p:spTgt spid="4">
                                            <p:txEl>
                                              <p:pRg st="6" end="6"/>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55" presetClass="entr" presetSubtype="0" fill="hold" nodeType="clickEffect">
                                  <p:stCondLst>
                                    <p:cond delay="0"/>
                                  </p:stCondLst>
                                  <p:childTnLst>
                                    <p:set>
                                      <p:cBhvr>
                                        <p:cTn id="43" dur="1" fill="hold">
                                          <p:stCondLst>
                                            <p:cond delay="0"/>
                                          </p:stCondLst>
                                        </p:cTn>
                                        <p:tgtEl>
                                          <p:spTgt spid="4">
                                            <p:txEl>
                                              <p:pRg st="8" end="8"/>
                                            </p:txEl>
                                          </p:spTgt>
                                        </p:tgtEl>
                                        <p:attrNameLst>
                                          <p:attrName>style.visibility</p:attrName>
                                        </p:attrNameLst>
                                      </p:cBhvr>
                                      <p:to>
                                        <p:strVal val="visible"/>
                                      </p:to>
                                    </p:set>
                                    <p:anim calcmode="lin" valueType="num">
                                      <p:cBhvr>
                                        <p:cTn id="44" dur="1000" fill="hold"/>
                                        <p:tgtEl>
                                          <p:spTgt spid="4">
                                            <p:txEl>
                                              <p:pRg st="8" end="8"/>
                                            </p:txEl>
                                          </p:spTgt>
                                        </p:tgtEl>
                                        <p:attrNameLst>
                                          <p:attrName>ppt_w</p:attrName>
                                        </p:attrNameLst>
                                      </p:cBhvr>
                                      <p:tavLst>
                                        <p:tav tm="0">
                                          <p:val>
                                            <p:strVal val="#ppt_w*0.70"/>
                                          </p:val>
                                        </p:tav>
                                        <p:tav tm="100000">
                                          <p:val>
                                            <p:strVal val="#ppt_w"/>
                                          </p:val>
                                        </p:tav>
                                      </p:tavLst>
                                    </p:anim>
                                    <p:anim calcmode="lin" valueType="num">
                                      <p:cBhvr>
                                        <p:cTn id="45" dur="1000" fill="hold"/>
                                        <p:tgtEl>
                                          <p:spTgt spid="4">
                                            <p:txEl>
                                              <p:pRg st="8" end="8"/>
                                            </p:txEl>
                                          </p:spTgt>
                                        </p:tgtEl>
                                        <p:attrNameLst>
                                          <p:attrName>ppt_h</p:attrName>
                                        </p:attrNameLst>
                                      </p:cBhvr>
                                      <p:tavLst>
                                        <p:tav tm="0">
                                          <p:val>
                                            <p:strVal val="#ppt_h"/>
                                          </p:val>
                                        </p:tav>
                                        <p:tav tm="100000">
                                          <p:val>
                                            <p:strVal val="#ppt_h"/>
                                          </p:val>
                                        </p:tav>
                                      </p:tavLst>
                                    </p:anim>
                                    <p:animEffect transition="in" filter="fade">
                                      <p:cBhvr>
                                        <p:cTn id="46" dur="10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23528" y="260648"/>
            <a:ext cx="8101408" cy="576064"/>
          </a:xfrm>
        </p:spPr>
        <p:txBody>
          <a:bodyPr>
            <a:noAutofit/>
          </a:bodyPr>
          <a:lstStyle/>
          <a:p>
            <a:pPr fontAlgn="base"/>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Adolescenza e scuola</a:t>
            </a:r>
            <a:br>
              <a:rPr lang="it-IT" sz="4000" b="1" dirty="0" smtClean="0">
                <a:solidFill>
                  <a:srgbClr val="FF0000"/>
                </a:solidFill>
              </a:rPr>
            </a:br>
            <a:r>
              <a:rPr lang="it-IT" sz="4000" dirty="0" smtClean="0"/>
              <a:t/>
            </a:r>
            <a:br>
              <a:rPr lang="it-IT" sz="4000" dirty="0" smtClean="0"/>
            </a:br>
            <a:r>
              <a:rPr lang="it-IT" sz="4000" b="1" dirty="0" smtClean="0">
                <a:solidFill>
                  <a:srgbClr val="FF0000"/>
                </a:solidFill>
              </a:rPr>
              <a:t/>
            </a:r>
            <a:br>
              <a:rPr lang="it-IT" sz="4000" b="1" dirty="0" smtClean="0">
                <a:solidFill>
                  <a:srgbClr val="FF0000"/>
                </a:solidFill>
              </a:rPr>
            </a:br>
            <a:endParaRPr lang="it-IT" sz="4000" b="1" dirty="0">
              <a:solidFill>
                <a:srgbClr val="FF0000"/>
              </a:solidFill>
            </a:endParaRPr>
          </a:p>
        </p:txBody>
      </p:sp>
      <p:sp>
        <p:nvSpPr>
          <p:cNvPr id="4" name="CasellaDiTesto 3"/>
          <p:cNvSpPr txBox="1"/>
          <p:nvPr/>
        </p:nvSpPr>
        <p:spPr>
          <a:xfrm>
            <a:off x="395536" y="1484784"/>
            <a:ext cx="8352928" cy="4247317"/>
          </a:xfrm>
          <a:prstGeom prst="rect">
            <a:avLst/>
          </a:prstGeom>
          <a:solidFill>
            <a:srgbClr val="FFFF00"/>
          </a:solidFill>
          <a:ln w="25400">
            <a:solidFill>
              <a:schemeClr val="accent1"/>
            </a:solidFill>
          </a:ln>
        </p:spPr>
        <p:txBody>
          <a:bodyPr wrap="square" rtlCol="0">
            <a:spAutoFit/>
          </a:bodyPr>
          <a:lstStyle/>
          <a:p>
            <a:pPr algn="just"/>
            <a:r>
              <a:rPr lang="it-IT" b="1" dirty="0" smtClean="0">
                <a:solidFill>
                  <a:srgbClr val="FF0000"/>
                </a:solidFill>
              </a:rPr>
              <a:t>I docenti sono persone qualificate</a:t>
            </a:r>
            <a:r>
              <a:rPr lang="it-IT" dirty="0" smtClean="0"/>
              <a:t>, aiutano gli alunni nella loro crescita culturale e hanno un compito fondamentale: spingere i ragazzi ciascuno a formare il proprio bagaglio culturale. </a:t>
            </a:r>
          </a:p>
          <a:p>
            <a:pPr algn="just"/>
            <a:r>
              <a:rPr lang="it-IT" b="1" dirty="0" smtClean="0">
                <a:solidFill>
                  <a:srgbClr val="FF0000"/>
                </a:solidFill>
              </a:rPr>
              <a:t>L’insegnante, per avere la fiducia dei suoi alunni, </a:t>
            </a:r>
            <a:r>
              <a:rPr lang="it-IT" dirty="0" smtClean="0"/>
              <a:t>deve presentarsi innanzitutto come una persona accogliente e pronta a rendersi disponibile. Nel caso in cui l’alunno non abbia compreso un certo argomento deve fornire tutte le risposte ai vari problemi in cui l’alunno può incorrere. </a:t>
            </a:r>
          </a:p>
          <a:p>
            <a:pPr algn="just"/>
            <a:r>
              <a:rPr lang="it-IT" b="1" dirty="0" smtClean="0">
                <a:solidFill>
                  <a:srgbClr val="FF0000"/>
                </a:solidFill>
              </a:rPr>
              <a:t>Lo studente, dal canto suo, per assicurarsi la fiducia dell’insegnante </a:t>
            </a:r>
            <a:r>
              <a:rPr lang="it-IT" dirty="0" smtClean="0"/>
              <a:t>deve sapersi comportare in maniera adeguata e portare rispetto. Se invece l’alunno non presta attenzione alle lezioni, si distrae frequentemente, disturba i compagni e il docente durante la spiegazione, non fa altro che peggiorare la sua situazione e ricevere i giusti rimproveri.</a:t>
            </a:r>
          </a:p>
          <a:p>
            <a:pPr algn="just"/>
            <a:r>
              <a:rPr lang="it-IT" b="1" dirty="0" smtClean="0">
                <a:solidFill>
                  <a:srgbClr val="FF0000"/>
                </a:solidFill>
              </a:rPr>
              <a:t>Nella società di oggi</a:t>
            </a:r>
            <a:r>
              <a:rPr lang="it-IT" dirty="0" smtClean="0"/>
              <a:t>, la scuola è quindi fondamentale per avere una buona istruzione e una educazione. Inoltre ci assicura quella cultura e quelle conoscenze utili al nostro percorso di vita, da studenti a uomini.</a:t>
            </a:r>
            <a:endParaRPr lang="it-IT" dirty="0"/>
          </a:p>
        </p:txBody>
      </p:sp>
      <p:sp>
        <p:nvSpPr>
          <p:cNvPr id="6" name="Segnaposto data 5"/>
          <p:cNvSpPr>
            <a:spLocks noGrp="1"/>
          </p:cNvSpPr>
          <p:nvPr>
            <p:ph type="dt" sz="half" idx="10"/>
          </p:nvPr>
        </p:nvSpPr>
        <p:spPr/>
        <p:txBody>
          <a:bodyPr/>
          <a:lstStyle/>
          <a:p>
            <a:fld id="{6A99E0B3-6BD4-417B-B3F3-5B9F9F2CBC56}" type="datetime1">
              <a:rPr lang="it-IT" smtClean="0"/>
              <a:pPr/>
              <a:t>09/12/2019</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11</a:t>
            </a:fld>
            <a:endParaRPr lang="it-IT"/>
          </a:p>
        </p:txBody>
      </p:sp>
      <p:sp>
        <p:nvSpPr>
          <p:cNvPr id="8" name="CasellaDiTesto 7"/>
          <p:cNvSpPr txBox="1"/>
          <p:nvPr/>
        </p:nvSpPr>
        <p:spPr>
          <a:xfrm>
            <a:off x="1115616" y="980728"/>
            <a:ext cx="6624736" cy="461665"/>
          </a:xfrm>
          <a:prstGeom prst="rect">
            <a:avLst/>
          </a:prstGeom>
          <a:noFill/>
        </p:spPr>
        <p:txBody>
          <a:bodyPr wrap="square" rtlCol="0">
            <a:spAutoFit/>
          </a:bodyPr>
          <a:lstStyle/>
          <a:p>
            <a:pPr algn="ctr"/>
            <a:r>
              <a:rPr lang="it-IT" sz="2400" b="1" dirty="0" smtClean="0">
                <a:solidFill>
                  <a:srgbClr val="0070C0"/>
                </a:solidFill>
              </a:rPr>
              <a:t>Il ruolo </a:t>
            </a:r>
            <a:r>
              <a:rPr lang="it-IT" sz="2400" b="1" dirty="0" smtClean="0">
                <a:solidFill>
                  <a:srgbClr val="0070C0"/>
                </a:solidFill>
              </a:rPr>
              <a:t>degli </a:t>
            </a:r>
            <a:r>
              <a:rPr lang="it-IT" sz="2400" b="1" dirty="0" smtClean="0">
                <a:solidFill>
                  <a:srgbClr val="0070C0"/>
                </a:solidFill>
              </a:rPr>
              <a:t>insegnanti</a:t>
            </a:r>
            <a:endParaRPr lang="it-IT" sz="2400" b="1"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8"/>
                                        </p:tgtEl>
                                        <p:attrNameLst>
                                          <p:attrName>ppt_y</p:attrName>
                                        </p:attrNameLst>
                                      </p:cBhvr>
                                      <p:tavLst>
                                        <p:tav tm="0">
                                          <p:val>
                                            <p:strVal val="#ppt_y"/>
                                          </p:val>
                                        </p:tav>
                                        <p:tav tm="100000">
                                          <p:val>
                                            <p:strVal val="#ppt_y"/>
                                          </p:val>
                                        </p:tav>
                                      </p:tavLst>
                                    </p:anim>
                                    <p:anim calcmode="lin" valueType="num">
                                      <p:cBhvr>
                                        <p:cTn id="9"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55" presetClass="entr" presetSubtype="0" fill="hold" nodeType="clickEffect">
                                  <p:stCondLst>
                                    <p:cond delay="0"/>
                                  </p:stCondLst>
                                  <p:childTnLst>
                                    <p:set>
                                      <p:cBhvr>
                                        <p:cTn id="15" dur="1" fill="hold">
                                          <p:stCondLst>
                                            <p:cond delay="0"/>
                                          </p:stCondLst>
                                        </p:cTn>
                                        <p:tgtEl>
                                          <p:spTgt spid="4">
                                            <p:txEl>
                                              <p:pRg st="0" end="0"/>
                                            </p:txEl>
                                          </p:spTgt>
                                        </p:tgtEl>
                                        <p:attrNameLst>
                                          <p:attrName>style.visibility</p:attrName>
                                        </p:attrNameLst>
                                      </p:cBhvr>
                                      <p:to>
                                        <p:strVal val="visible"/>
                                      </p:to>
                                    </p:set>
                                    <p:anim calcmode="lin" valueType="num">
                                      <p:cBhvr>
                                        <p:cTn id="16" dur="1000" fill="hold"/>
                                        <p:tgtEl>
                                          <p:spTgt spid="4">
                                            <p:txEl>
                                              <p:pRg st="0" end="0"/>
                                            </p:txEl>
                                          </p:spTgt>
                                        </p:tgtEl>
                                        <p:attrNameLst>
                                          <p:attrName>ppt_w</p:attrName>
                                        </p:attrNameLst>
                                      </p:cBhvr>
                                      <p:tavLst>
                                        <p:tav tm="0">
                                          <p:val>
                                            <p:strVal val="#ppt_w*0.70"/>
                                          </p:val>
                                        </p:tav>
                                        <p:tav tm="100000">
                                          <p:val>
                                            <p:strVal val="#ppt_w"/>
                                          </p:val>
                                        </p:tav>
                                      </p:tavLst>
                                    </p:anim>
                                    <p:anim calcmode="lin" valueType="num">
                                      <p:cBhvr>
                                        <p:cTn id="17" dur="1000" fill="hold"/>
                                        <p:tgtEl>
                                          <p:spTgt spid="4">
                                            <p:txEl>
                                              <p:pRg st="0" end="0"/>
                                            </p:txEl>
                                          </p:spTgt>
                                        </p:tgtEl>
                                        <p:attrNameLst>
                                          <p:attrName>ppt_h</p:attrName>
                                        </p:attrNameLst>
                                      </p:cBhvr>
                                      <p:tavLst>
                                        <p:tav tm="0">
                                          <p:val>
                                            <p:strVal val="#ppt_h"/>
                                          </p:val>
                                        </p:tav>
                                        <p:tav tm="100000">
                                          <p:val>
                                            <p:strVal val="#ppt_h"/>
                                          </p:val>
                                        </p:tav>
                                      </p:tavLst>
                                    </p:anim>
                                    <p:animEffect transition="in" filter="fade">
                                      <p:cBhvr>
                                        <p:cTn id="18" dur="1000"/>
                                        <p:tgtEl>
                                          <p:spTgt spid="4">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55" presetClass="entr" presetSubtype="0" fill="hold" nodeType="clickEffect">
                                  <p:stCondLst>
                                    <p:cond delay="0"/>
                                  </p:stCondLst>
                                  <p:childTnLst>
                                    <p:set>
                                      <p:cBhvr>
                                        <p:cTn id="22" dur="1" fill="hold">
                                          <p:stCondLst>
                                            <p:cond delay="0"/>
                                          </p:stCondLst>
                                        </p:cTn>
                                        <p:tgtEl>
                                          <p:spTgt spid="4">
                                            <p:txEl>
                                              <p:pRg st="1" end="1"/>
                                            </p:txEl>
                                          </p:spTgt>
                                        </p:tgtEl>
                                        <p:attrNameLst>
                                          <p:attrName>style.visibility</p:attrName>
                                        </p:attrNameLst>
                                      </p:cBhvr>
                                      <p:to>
                                        <p:strVal val="visible"/>
                                      </p:to>
                                    </p:set>
                                    <p:anim calcmode="lin" valueType="num">
                                      <p:cBhvr>
                                        <p:cTn id="23" dur="1000" fill="hold"/>
                                        <p:tgtEl>
                                          <p:spTgt spid="4">
                                            <p:txEl>
                                              <p:pRg st="1" end="1"/>
                                            </p:txEl>
                                          </p:spTgt>
                                        </p:tgtEl>
                                        <p:attrNameLst>
                                          <p:attrName>ppt_w</p:attrName>
                                        </p:attrNameLst>
                                      </p:cBhvr>
                                      <p:tavLst>
                                        <p:tav tm="0">
                                          <p:val>
                                            <p:strVal val="#ppt_w*0.70"/>
                                          </p:val>
                                        </p:tav>
                                        <p:tav tm="100000">
                                          <p:val>
                                            <p:strVal val="#ppt_w"/>
                                          </p:val>
                                        </p:tav>
                                      </p:tavLst>
                                    </p:anim>
                                    <p:anim calcmode="lin" valueType="num">
                                      <p:cBhvr>
                                        <p:cTn id="24" dur="1000" fill="hold"/>
                                        <p:tgtEl>
                                          <p:spTgt spid="4">
                                            <p:txEl>
                                              <p:pRg st="1" end="1"/>
                                            </p:txEl>
                                          </p:spTgt>
                                        </p:tgtEl>
                                        <p:attrNameLst>
                                          <p:attrName>ppt_h</p:attrName>
                                        </p:attrNameLst>
                                      </p:cBhvr>
                                      <p:tavLst>
                                        <p:tav tm="0">
                                          <p:val>
                                            <p:strVal val="#ppt_h"/>
                                          </p:val>
                                        </p:tav>
                                        <p:tav tm="100000">
                                          <p:val>
                                            <p:strVal val="#ppt_h"/>
                                          </p:val>
                                        </p:tav>
                                      </p:tavLst>
                                    </p:anim>
                                    <p:animEffect transition="in" filter="fade">
                                      <p:cBhvr>
                                        <p:cTn id="25" dur="1000"/>
                                        <p:tgtEl>
                                          <p:spTgt spid="4">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55" presetClass="entr" presetSubtype="0" fill="hold" nodeType="clickEffect">
                                  <p:stCondLst>
                                    <p:cond delay="0"/>
                                  </p:stCondLst>
                                  <p:childTnLst>
                                    <p:set>
                                      <p:cBhvr>
                                        <p:cTn id="29" dur="1" fill="hold">
                                          <p:stCondLst>
                                            <p:cond delay="0"/>
                                          </p:stCondLst>
                                        </p:cTn>
                                        <p:tgtEl>
                                          <p:spTgt spid="4">
                                            <p:txEl>
                                              <p:pRg st="2" end="2"/>
                                            </p:txEl>
                                          </p:spTgt>
                                        </p:tgtEl>
                                        <p:attrNameLst>
                                          <p:attrName>style.visibility</p:attrName>
                                        </p:attrNameLst>
                                      </p:cBhvr>
                                      <p:to>
                                        <p:strVal val="visible"/>
                                      </p:to>
                                    </p:set>
                                    <p:anim calcmode="lin" valueType="num">
                                      <p:cBhvr>
                                        <p:cTn id="30" dur="1000" fill="hold"/>
                                        <p:tgtEl>
                                          <p:spTgt spid="4">
                                            <p:txEl>
                                              <p:pRg st="2" end="2"/>
                                            </p:txEl>
                                          </p:spTgt>
                                        </p:tgtEl>
                                        <p:attrNameLst>
                                          <p:attrName>ppt_w</p:attrName>
                                        </p:attrNameLst>
                                      </p:cBhvr>
                                      <p:tavLst>
                                        <p:tav tm="0">
                                          <p:val>
                                            <p:strVal val="#ppt_w*0.70"/>
                                          </p:val>
                                        </p:tav>
                                        <p:tav tm="100000">
                                          <p:val>
                                            <p:strVal val="#ppt_w"/>
                                          </p:val>
                                        </p:tav>
                                      </p:tavLst>
                                    </p:anim>
                                    <p:anim calcmode="lin" valueType="num">
                                      <p:cBhvr>
                                        <p:cTn id="31" dur="1000" fill="hold"/>
                                        <p:tgtEl>
                                          <p:spTgt spid="4">
                                            <p:txEl>
                                              <p:pRg st="2" end="2"/>
                                            </p:txEl>
                                          </p:spTgt>
                                        </p:tgtEl>
                                        <p:attrNameLst>
                                          <p:attrName>ppt_h</p:attrName>
                                        </p:attrNameLst>
                                      </p:cBhvr>
                                      <p:tavLst>
                                        <p:tav tm="0">
                                          <p:val>
                                            <p:strVal val="#ppt_h"/>
                                          </p:val>
                                        </p:tav>
                                        <p:tav tm="100000">
                                          <p:val>
                                            <p:strVal val="#ppt_h"/>
                                          </p:val>
                                        </p:tav>
                                      </p:tavLst>
                                    </p:anim>
                                    <p:animEffect transition="in" filter="fade">
                                      <p:cBhvr>
                                        <p:cTn id="32" dur="1000"/>
                                        <p:tgtEl>
                                          <p:spTgt spid="4">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5" presetClass="entr" presetSubtype="0" fill="hold" nodeType="clickEffect">
                                  <p:stCondLst>
                                    <p:cond delay="0"/>
                                  </p:stCondLst>
                                  <p:childTnLst>
                                    <p:set>
                                      <p:cBhvr>
                                        <p:cTn id="36" dur="1" fill="hold">
                                          <p:stCondLst>
                                            <p:cond delay="0"/>
                                          </p:stCondLst>
                                        </p:cTn>
                                        <p:tgtEl>
                                          <p:spTgt spid="4">
                                            <p:txEl>
                                              <p:pRg st="3" end="3"/>
                                            </p:txEl>
                                          </p:spTgt>
                                        </p:tgtEl>
                                        <p:attrNameLst>
                                          <p:attrName>style.visibility</p:attrName>
                                        </p:attrNameLst>
                                      </p:cBhvr>
                                      <p:to>
                                        <p:strVal val="visible"/>
                                      </p:to>
                                    </p:set>
                                    <p:anim calcmode="lin" valueType="num">
                                      <p:cBhvr>
                                        <p:cTn id="37" dur="1000" fill="hold"/>
                                        <p:tgtEl>
                                          <p:spTgt spid="4">
                                            <p:txEl>
                                              <p:pRg st="3" end="3"/>
                                            </p:txEl>
                                          </p:spTgt>
                                        </p:tgtEl>
                                        <p:attrNameLst>
                                          <p:attrName>ppt_w</p:attrName>
                                        </p:attrNameLst>
                                      </p:cBhvr>
                                      <p:tavLst>
                                        <p:tav tm="0">
                                          <p:val>
                                            <p:strVal val="#ppt_w*0.70"/>
                                          </p:val>
                                        </p:tav>
                                        <p:tav tm="100000">
                                          <p:val>
                                            <p:strVal val="#ppt_w"/>
                                          </p:val>
                                        </p:tav>
                                      </p:tavLst>
                                    </p:anim>
                                    <p:anim calcmode="lin" valueType="num">
                                      <p:cBhvr>
                                        <p:cTn id="38" dur="1000" fill="hold"/>
                                        <p:tgtEl>
                                          <p:spTgt spid="4">
                                            <p:txEl>
                                              <p:pRg st="3" end="3"/>
                                            </p:txEl>
                                          </p:spTgt>
                                        </p:tgtEl>
                                        <p:attrNameLst>
                                          <p:attrName>ppt_h</p:attrName>
                                        </p:attrNameLst>
                                      </p:cBhvr>
                                      <p:tavLst>
                                        <p:tav tm="0">
                                          <p:val>
                                            <p:strVal val="#ppt_h"/>
                                          </p:val>
                                        </p:tav>
                                        <p:tav tm="100000">
                                          <p:val>
                                            <p:strVal val="#ppt_h"/>
                                          </p:val>
                                        </p:tav>
                                      </p:tavLst>
                                    </p:anim>
                                    <p:animEffect transition="in" filter="fade">
                                      <p:cBhvr>
                                        <p:cTn id="39" dur="10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23528" y="260648"/>
            <a:ext cx="8101408" cy="576064"/>
          </a:xfrm>
        </p:spPr>
        <p:txBody>
          <a:bodyPr>
            <a:noAutofit/>
          </a:bodyPr>
          <a:lstStyle/>
          <a:p>
            <a:pPr fontAlgn="base"/>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Adolescenza e scuola</a:t>
            </a:r>
            <a:br>
              <a:rPr lang="it-IT" sz="4000" b="1" dirty="0" smtClean="0">
                <a:solidFill>
                  <a:srgbClr val="FF0000"/>
                </a:solidFill>
              </a:rPr>
            </a:br>
            <a:r>
              <a:rPr lang="it-IT" sz="4000" b="1" dirty="0" smtClean="0">
                <a:solidFill>
                  <a:srgbClr val="FF0000"/>
                </a:solidFill>
              </a:rPr>
              <a:t/>
            </a:r>
            <a:br>
              <a:rPr lang="it-IT" sz="4000" b="1" dirty="0" smtClean="0">
                <a:solidFill>
                  <a:srgbClr val="FF0000"/>
                </a:solidFill>
              </a:rPr>
            </a:br>
            <a:endParaRPr lang="it-IT" sz="4000" b="1" dirty="0">
              <a:solidFill>
                <a:srgbClr val="FF0000"/>
              </a:solidFill>
            </a:endParaRPr>
          </a:p>
        </p:txBody>
      </p:sp>
      <p:sp>
        <p:nvSpPr>
          <p:cNvPr id="4" name="CasellaDiTesto 3"/>
          <p:cNvSpPr txBox="1"/>
          <p:nvPr/>
        </p:nvSpPr>
        <p:spPr>
          <a:xfrm>
            <a:off x="395536" y="1484784"/>
            <a:ext cx="8352928" cy="4770537"/>
          </a:xfrm>
          <a:prstGeom prst="rect">
            <a:avLst/>
          </a:prstGeom>
          <a:solidFill>
            <a:srgbClr val="FFFF00"/>
          </a:solidFill>
          <a:ln w="25400">
            <a:solidFill>
              <a:schemeClr val="accent1"/>
            </a:solidFill>
          </a:ln>
        </p:spPr>
        <p:txBody>
          <a:bodyPr wrap="square" rtlCol="0">
            <a:spAutoFit/>
          </a:bodyPr>
          <a:lstStyle/>
          <a:p>
            <a:pPr algn="just" fontAlgn="t"/>
            <a:r>
              <a:rPr lang="it-IT" b="1" dirty="0" smtClean="0">
                <a:solidFill>
                  <a:srgbClr val="FF0000"/>
                </a:solidFill>
              </a:rPr>
              <a:t>le modalità di consolidamento </a:t>
            </a:r>
            <a:r>
              <a:rPr lang="it-IT" dirty="0" smtClean="0"/>
              <a:t>dell’informazione nella memoria a lungo termine possono essere: </a:t>
            </a:r>
          </a:p>
          <a:p>
            <a:pPr algn="ctr" fontAlgn="t"/>
            <a:r>
              <a:rPr lang="it-IT" sz="1600" b="1" dirty="0" smtClean="0"/>
              <a:t>a)  la ripetizione meccanica; b)  l’elaborazione; c)  l’organizzazione;  d)  la visualizzazione.</a:t>
            </a:r>
          </a:p>
          <a:p>
            <a:pPr algn="just" fontAlgn="t"/>
            <a:endParaRPr lang="it-IT" b="1" dirty="0" smtClean="0">
              <a:solidFill>
                <a:srgbClr val="FF0000"/>
              </a:solidFill>
            </a:endParaRPr>
          </a:p>
          <a:p>
            <a:pPr algn="just" fontAlgn="t"/>
            <a:r>
              <a:rPr lang="it-IT" b="1" dirty="0" smtClean="0">
                <a:solidFill>
                  <a:srgbClr val="FF0000"/>
                </a:solidFill>
              </a:rPr>
              <a:t>Il classico metodo della ripetizione meccanica </a:t>
            </a:r>
            <a:r>
              <a:rPr lang="it-IT" dirty="0" smtClean="0"/>
              <a:t>degli argomenti di studio non è sufficiente per formare degli apprendimenti duraturi, bisogna andare oltre.</a:t>
            </a:r>
          </a:p>
          <a:p>
            <a:pPr algn="just" fontAlgn="t"/>
            <a:endParaRPr lang="it-IT" b="1" dirty="0" smtClean="0">
              <a:solidFill>
                <a:srgbClr val="FF0000"/>
              </a:solidFill>
            </a:endParaRPr>
          </a:p>
          <a:p>
            <a:pPr algn="just" fontAlgn="t"/>
            <a:r>
              <a:rPr lang="it-IT" b="1" dirty="0" smtClean="0">
                <a:solidFill>
                  <a:srgbClr val="FF0000"/>
                </a:solidFill>
              </a:rPr>
              <a:t>Il processo di elaborazione </a:t>
            </a:r>
            <a:r>
              <a:rPr lang="it-IT" dirty="0" smtClean="0"/>
              <a:t>è quello di capire ciò che si sta studiando, comprenderne la logica.</a:t>
            </a:r>
          </a:p>
          <a:p>
            <a:pPr algn="just" fontAlgn="t"/>
            <a:endParaRPr lang="it-IT" b="1" dirty="0" smtClean="0">
              <a:solidFill>
                <a:srgbClr val="FF0000"/>
              </a:solidFill>
            </a:endParaRPr>
          </a:p>
          <a:p>
            <a:pPr algn="just" fontAlgn="t"/>
            <a:r>
              <a:rPr lang="it-IT" b="1" dirty="0" smtClean="0">
                <a:solidFill>
                  <a:srgbClr val="FF0000"/>
                </a:solidFill>
              </a:rPr>
              <a:t>L’organizzazione del materiale di studio </a:t>
            </a:r>
            <a:r>
              <a:rPr lang="it-IT" dirty="0" smtClean="0"/>
              <a:t>è un altro passaggio fondamentale, ad esempio raggruppando informazioni simili tra loro, formando un discorso logico, soggettivo e non dispersivo.</a:t>
            </a:r>
          </a:p>
          <a:p>
            <a:pPr algn="just" fontAlgn="t"/>
            <a:endParaRPr lang="it-IT" b="1" dirty="0" smtClean="0">
              <a:solidFill>
                <a:srgbClr val="FF0000"/>
              </a:solidFill>
            </a:endParaRPr>
          </a:p>
          <a:p>
            <a:pPr algn="just" fontAlgn="t"/>
            <a:r>
              <a:rPr lang="it-IT" b="1" dirty="0" smtClean="0">
                <a:solidFill>
                  <a:srgbClr val="FF0000"/>
                </a:solidFill>
              </a:rPr>
              <a:t>Con la visualizzazione</a:t>
            </a:r>
            <a:r>
              <a:rPr lang="it-IT" dirty="0" smtClean="0"/>
              <a:t>, invece, si può intendere la teoria della doppia codifica in cui si sostiene la forte efficacia del processo di consolidamento della memoria se, questa è associata ad un’immagine. </a:t>
            </a:r>
            <a:endParaRPr lang="it-IT" dirty="0"/>
          </a:p>
        </p:txBody>
      </p:sp>
      <p:sp>
        <p:nvSpPr>
          <p:cNvPr id="6" name="Segnaposto data 5"/>
          <p:cNvSpPr>
            <a:spLocks noGrp="1"/>
          </p:cNvSpPr>
          <p:nvPr>
            <p:ph type="dt" sz="half" idx="10"/>
          </p:nvPr>
        </p:nvSpPr>
        <p:spPr/>
        <p:txBody>
          <a:bodyPr/>
          <a:lstStyle/>
          <a:p>
            <a:fld id="{F5C85A36-4E95-4C51-8D29-81D77428A630}" type="datetime1">
              <a:rPr lang="it-IT" smtClean="0"/>
              <a:pPr/>
              <a:t>09/12/2019</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12</a:t>
            </a:fld>
            <a:endParaRPr lang="it-IT"/>
          </a:p>
        </p:txBody>
      </p:sp>
      <p:sp>
        <p:nvSpPr>
          <p:cNvPr id="8" name="CasellaDiTesto 7"/>
          <p:cNvSpPr txBox="1"/>
          <p:nvPr/>
        </p:nvSpPr>
        <p:spPr>
          <a:xfrm>
            <a:off x="1115616" y="980728"/>
            <a:ext cx="6624736" cy="461665"/>
          </a:xfrm>
          <a:prstGeom prst="rect">
            <a:avLst/>
          </a:prstGeom>
          <a:noFill/>
        </p:spPr>
        <p:txBody>
          <a:bodyPr wrap="square" rtlCol="0">
            <a:spAutoFit/>
          </a:bodyPr>
          <a:lstStyle/>
          <a:p>
            <a:pPr algn="ctr" fontAlgn="t"/>
            <a:r>
              <a:rPr lang="it-IT" sz="2400" b="1" dirty="0" smtClean="0">
                <a:solidFill>
                  <a:srgbClr val="0070C0"/>
                </a:solidFill>
              </a:rPr>
              <a:t>Metodo di studio, apprendimento e memoria</a:t>
            </a:r>
            <a:endParaRPr lang="it-IT" sz="2400" b="1"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8"/>
                                        </p:tgtEl>
                                        <p:attrNameLst>
                                          <p:attrName>ppt_y</p:attrName>
                                        </p:attrNameLst>
                                      </p:cBhvr>
                                      <p:tavLst>
                                        <p:tav tm="0">
                                          <p:val>
                                            <p:strVal val="#ppt_y"/>
                                          </p:val>
                                        </p:tav>
                                        <p:tav tm="100000">
                                          <p:val>
                                            <p:strVal val="#ppt_y"/>
                                          </p:val>
                                        </p:tav>
                                      </p:tavLst>
                                    </p:anim>
                                    <p:anim calcmode="lin" valueType="num">
                                      <p:cBhvr>
                                        <p:cTn id="9"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55" presetClass="entr" presetSubtype="0" fill="hold" nodeType="clickEffect">
                                  <p:stCondLst>
                                    <p:cond delay="0"/>
                                  </p:stCondLst>
                                  <p:childTnLst>
                                    <p:set>
                                      <p:cBhvr>
                                        <p:cTn id="15" dur="1" fill="hold">
                                          <p:stCondLst>
                                            <p:cond delay="0"/>
                                          </p:stCondLst>
                                        </p:cTn>
                                        <p:tgtEl>
                                          <p:spTgt spid="4">
                                            <p:txEl>
                                              <p:pRg st="0" end="0"/>
                                            </p:txEl>
                                          </p:spTgt>
                                        </p:tgtEl>
                                        <p:attrNameLst>
                                          <p:attrName>style.visibility</p:attrName>
                                        </p:attrNameLst>
                                      </p:cBhvr>
                                      <p:to>
                                        <p:strVal val="visible"/>
                                      </p:to>
                                    </p:set>
                                    <p:anim calcmode="lin" valueType="num">
                                      <p:cBhvr>
                                        <p:cTn id="16" dur="1000" fill="hold"/>
                                        <p:tgtEl>
                                          <p:spTgt spid="4">
                                            <p:txEl>
                                              <p:pRg st="0" end="0"/>
                                            </p:txEl>
                                          </p:spTgt>
                                        </p:tgtEl>
                                        <p:attrNameLst>
                                          <p:attrName>ppt_w</p:attrName>
                                        </p:attrNameLst>
                                      </p:cBhvr>
                                      <p:tavLst>
                                        <p:tav tm="0">
                                          <p:val>
                                            <p:strVal val="#ppt_w*0.70"/>
                                          </p:val>
                                        </p:tav>
                                        <p:tav tm="100000">
                                          <p:val>
                                            <p:strVal val="#ppt_w"/>
                                          </p:val>
                                        </p:tav>
                                      </p:tavLst>
                                    </p:anim>
                                    <p:anim calcmode="lin" valueType="num">
                                      <p:cBhvr>
                                        <p:cTn id="17" dur="1000" fill="hold"/>
                                        <p:tgtEl>
                                          <p:spTgt spid="4">
                                            <p:txEl>
                                              <p:pRg st="0" end="0"/>
                                            </p:txEl>
                                          </p:spTgt>
                                        </p:tgtEl>
                                        <p:attrNameLst>
                                          <p:attrName>ppt_h</p:attrName>
                                        </p:attrNameLst>
                                      </p:cBhvr>
                                      <p:tavLst>
                                        <p:tav tm="0">
                                          <p:val>
                                            <p:strVal val="#ppt_h"/>
                                          </p:val>
                                        </p:tav>
                                        <p:tav tm="100000">
                                          <p:val>
                                            <p:strVal val="#ppt_h"/>
                                          </p:val>
                                        </p:tav>
                                      </p:tavLst>
                                    </p:anim>
                                    <p:animEffect transition="in" filter="fade">
                                      <p:cBhvr>
                                        <p:cTn id="18" dur="1000"/>
                                        <p:tgtEl>
                                          <p:spTgt spid="4">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55" presetClass="entr" presetSubtype="0" fill="hold" nodeType="clickEffect">
                                  <p:stCondLst>
                                    <p:cond delay="0"/>
                                  </p:stCondLst>
                                  <p:childTnLst>
                                    <p:set>
                                      <p:cBhvr>
                                        <p:cTn id="22" dur="1" fill="hold">
                                          <p:stCondLst>
                                            <p:cond delay="0"/>
                                          </p:stCondLst>
                                        </p:cTn>
                                        <p:tgtEl>
                                          <p:spTgt spid="4">
                                            <p:txEl>
                                              <p:pRg st="1" end="1"/>
                                            </p:txEl>
                                          </p:spTgt>
                                        </p:tgtEl>
                                        <p:attrNameLst>
                                          <p:attrName>style.visibility</p:attrName>
                                        </p:attrNameLst>
                                      </p:cBhvr>
                                      <p:to>
                                        <p:strVal val="visible"/>
                                      </p:to>
                                    </p:set>
                                    <p:anim calcmode="lin" valueType="num">
                                      <p:cBhvr>
                                        <p:cTn id="23" dur="1000" fill="hold"/>
                                        <p:tgtEl>
                                          <p:spTgt spid="4">
                                            <p:txEl>
                                              <p:pRg st="1" end="1"/>
                                            </p:txEl>
                                          </p:spTgt>
                                        </p:tgtEl>
                                        <p:attrNameLst>
                                          <p:attrName>ppt_w</p:attrName>
                                        </p:attrNameLst>
                                      </p:cBhvr>
                                      <p:tavLst>
                                        <p:tav tm="0">
                                          <p:val>
                                            <p:strVal val="#ppt_w*0.70"/>
                                          </p:val>
                                        </p:tav>
                                        <p:tav tm="100000">
                                          <p:val>
                                            <p:strVal val="#ppt_w"/>
                                          </p:val>
                                        </p:tav>
                                      </p:tavLst>
                                    </p:anim>
                                    <p:anim calcmode="lin" valueType="num">
                                      <p:cBhvr>
                                        <p:cTn id="24" dur="1000" fill="hold"/>
                                        <p:tgtEl>
                                          <p:spTgt spid="4">
                                            <p:txEl>
                                              <p:pRg st="1" end="1"/>
                                            </p:txEl>
                                          </p:spTgt>
                                        </p:tgtEl>
                                        <p:attrNameLst>
                                          <p:attrName>ppt_h</p:attrName>
                                        </p:attrNameLst>
                                      </p:cBhvr>
                                      <p:tavLst>
                                        <p:tav tm="0">
                                          <p:val>
                                            <p:strVal val="#ppt_h"/>
                                          </p:val>
                                        </p:tav>
                                        <p:tav tm="100000">
                                          <p:val>
                                            <p:strVal val="#ppt_h"/>
                                          </p:val>
                                        </p:tav>
                                      </p:tavLst>
                                    </p:anim>
                                    <p:animEffect transition="in" filter="fade">
                                      <p:cBhvr>
                                        <p:cTn id="25" dur="1000"/>
                                        <p:tgtEl>
                                          <p:spTgt spid="4">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55" presetClass="entr" presetSubtype="0" fill="hold" nodeType="clickEffect">
                                  <p:stCondLst>
                                    <p:cond delay="0"/>
                                  </p:stCondLst>
                                  <p:childTnLst>
                                    <p:set>
                                      <p:cBhvr>
                                        <p:cTn id="29" dur="1" fill="hold">
                                          <p:stCondLst>
                                            <p:cond delay="0"/>
                                          </p:stCondLst>
                                        </p:cTn>
                                        <p:tgtEl>
                                          <p:spTgt spid="4">
                                            <p:txEl>
                                              <p:pRg st="3" end="3"/>
                                            </p:txEl>
                                          </p:spTgt>
                                        </p:tgtEl>
                                        <p:attrNameLst>
                                          <p:attrName>style.visibility</p:attrName>
                                        </p:attrNameLst>
                                      </p:cBhvr>
                                      <p:to>
                                        <p:strVal val="visible"/>
                                      </p:to>
                                    </p:set>
                                    <p:anim calcmode="lin" valueType="num">
                                      <p:cBhvr>
                                        <p:cTn id="30" dur="1000" fill="hold"/>
                                        <p:tgtEl>
                                          <p:spTgt spid="4">
                                            <p:txEl>
                                              <p:pRg st="3" end="3"/>
                                            </p:txEl>
                                          </p:spTgt>
                                        </p:tgtEl>
                                        <p:attrNameLst>
                                          <p:attrName>ppt_w</p:attrName>
                                        </p:attrNameLst>
                                      </p:cBhvr>
                                      <p:tavLst>
                                        <p:tav tm="0">
                                          <p:val>
                                            <p:strVal val="#ppt_w*0.70"/>
                                          </p:val>
                                        </p:tav>
                                        <p:tav tm="100000">
                                          <p:val>
                                            <p:strVal val="#ppt_w"/>
                                          </p:val>
                                        </p:tav>
                                      </p:tavLst>
                                    </p:anim>
                                    <p:anim calcmode="lin" valueType="num">
                                      <p:cBhvr>
                                        <p:cTn id="31" dur="1000" fill="hold"/>
                                        <p:tgtEl>
                                          <p:spTgt spid="4">
                                            <p:txEl>
                                              <p:pRg st="3" end="3"/>
                                            </p:txEl>
                                          </p:spTgt>
                                        </p:tgtEl>
                                        <p:attrNameLst>
                                          <p:attrName>ppt_h</p:attrName>
                                        </p:attrNameLst>
                                      </p:cBhvr>
                                      <p:tavLst>
                                        <p:tav tm="0">
                                          <p:val>
                                            <p:strVal val="#ppt_h"/>
                                          </p:val>
                                        </p:tav>
                                        <p:tav tm="100000">
                                          <p:val>
                                            <p:strVal val="#ppt_h"/>
                                          </p:val>
                                        </p:tav>
                                      </p:tavLst>
                                    </p:anim>
                                    <p:animEffect transition="in" filter="fade">
                                      <p:cBhvr>
                                        <p:cTn id="32" dur="1000"/>
                                        <p:tgtEl>
                                          <p:spTgt spid="4">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5" presetClass="entr" presetSubtype="0" fill="hold"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 calcmode="lin" valueType="num">
                                      <p:cBhvr>
                                        <p:cTn id="37" dur="1000" fill="hold"/>
                                        <p:tgtEl>
                                          <p:spTgt spid="4">
                                            <p:txEl>
                                              <p:pRg st="5" end="5"/>
                                            </p:txEl>
                                          </p:spTgt>
                                        </p:tgtEl>
                                        <p:attrNameLst>
                                          <p:attrName>ppt_w</p:attrName>
                                        </p:attrNameLst>
                                      </p:cBhvr>
                                      <p:tavLst>
                                        <p:tav tm="0">
                                          <p:val>
                                            <p:strVal val="#ppt_w*0.70"/>
                                          </p:val>
                                        </p:tav>
                                        <p:tav tm="100000">
                                          <p:val>
                                            <p:strVal val="#ppt_w"/>
                                          </p:val>
                                        </p:tav>
                                      </p:tavLst>
                                    </p:anim>
                                    <p:anim calcmode="lin" valueType="num">
                                      <p:cBhvr>
                                        <p:cTn id="38" dur="1000" fill="hold"/>
                                        <p:tgtEl>
                                          <p:spTgt spid="4">
                                            <p:txEl>
                                              <p:pRg st="5" end="5"/>
                                            </p:txEl>
                                          </p:spTgt>
                                        </p:tgtEl>
                                        <p:attrNameLst>
                                          <p:attrName>ppt_h</p:attrName>
                                        </p:attrNameLst>
                                      </p:cBhvr>
                                      <p:tavLst>
                                        <p:tav tm="0">
                                          <p:val>
                                            <p:strVal val="#ppt_h"/>
                                          </p:val>
                                        </p:tav>
                                        <p:tav tm="100000">
                                          <p:val>
                                            <p:strVal val="#ppt_h"/>
                                          </p:val>
                                        </p:tav>
                                      </p:tavLst>
                                    </p:anim>
                                    <p:animEffect transition="in" filter="fade">
                                      <p:cBhvr>
                                        <p:cTn id="39" dur="1000"/>
                                        <p:tgtEl>
                                          <p:spTgt spid="4">
                                            <p:txEl>
                                              <p:pRg st="5" end="5"/>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55" presetClass="entr" presetSubtype="0" fill="hold" nodeType="clickEffect">
                                  <p:stCondLst>
                                    <p:cond delay="0"/>
                                  </p:stCondLst>
                                  <p:childTnLst>
                                    <p:set>
                                      <p:cBhvr>
                                        <p:cTn id="43" dur="1" fill="hold">
                                          <p:stCondLst>
                                            <p:cond delay="0"/>
                                          </p:stCondLst>
                                        </p:cTn>
                                        <p:tgtEl>
                                          <p:spTgt spid="4">
                                            <p:txEl>
                                              <p:pRg st="7" end="7"/>
                                            </p:txEl>
                                          </p:spTgt>
                                        </p:tgtEl>
                                        <p:attrNameLst>
                                          <p:attrName>style.visibility</p:attrName>
                                        </p:attrNameLst>
                                      </p:cBhvr>
                                      <p:to>
                                        <p:strVal val="visible"/>
                                      </p:to>
                                    </p:set>
                                    <p:anim calcmode="lin" valueType="num">
                                      <p:cBhvr>
                                        <p:cTn id="44" dur="1000" fill="hold"/>
                                        <p:tgtEl>
                                          <p:spTgt spid="4">
                                            <p:txEl>
                                              <p:pRg st="7" end="7"/>
                                            </p:txEl>
                                          </p:spTgt>
                                        </p:tgtEl>
                                        <p:attrNameLst>
                                          <p:attrName>ppt_w</p:attrName>
                                        </p:attrNameLst>
                                      </p:cBhvr>
                                      <p:tavLst>
                                        <p:tav tm="0">
                                          <p:val>
                                            <p:strVal val="#ppt_w*0.70"/>
                                          </p:val>
                                        </p:tav>
                                        <p:tav tm="100000">
                                          <p:val>
                                            <p:strVal val="#ppt_w"/>
                                          </p:val>
                                        </p:tav>
                                      </p:tavLst>
                                    </p:anim>
                                    <p:anim calcmode="lin" valueType="num">
                                      <p:cBhvr>
                                        <p:cTn id="45" dur="1000" fill="hold"/>
                                        <p:tgtEl>
                                          <p:spTgt spid="4">
                                            <p:txEl>
                                              <p:pRg st="7" end="7"/>
                                            </p:txEl>
                                          </p:spTgt>
                                        </p:tgtEl>
                                        <p:attrNameLst>
                                          <p:attrName>ppt_h</p:attrName>
                                        </p:attrNameLst>
                                      </p:cBhvr>
                                      <p:tavLst>
                                        <p:tav tm="0">
                                          <p:val>
                                            <p:strVal val="#ppt_h"/>
                                          </p:val>
                                        </p:tav>
                                        <p:tav tm="100000">
                                          <p:val>
                                            <p:strVal val="#ppt_h"/>
                                          </p:val>
                                        </p:tav>
                                      </p:tavLst>
                                    </p:anim>
                                    <p:animEffect transition="in" filter="fade">
                                      <p:cBhvr>
                                        <p:cTn id="46" dur="1000"/>
                                        <p:tgtEl>
                                          <p:spTgt spid="4">
                                            <p:txEl>
                                              <p:pRg st="7" end="7"/>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55" presetClass="entr" presetSubtype="0" fill="hold" nodeType="clickEffect">
                                  <p:stCondLst>
                                    <p:cond delay="0"/>
                                  </p:stCondLst>
                                  <p:childTnLst>
                                    <p:set>
                                      <p:cBhvr>
                                        <p:cTn id="50" dur="1" fill="hold">
                                          <p:stCondLst>
                                            <p:cond delay="0"/>
                                          </p:stCondLst>
                                        </p:cTn>
                                        <p:tgtEl>
                                          <p:spTgt spid="4">
                                            <p:txEl>
                                              <p:pRg st="9" end="9"/>
                                            </p:txEl>
                                          </p:spTgt>
                                        </p:tgtEl>
                                        <p:attrNameLst>
                                          <p:attrName>style.visibility</p:attrName>
                                        </p:attrNameLst>
                                      </p:cBhvr>
                                      <p:to>
                                        <p:strVal val="visible"/>
                                      </p:to>
                                    </p:set>
                                    <p:anim calcmode="lin" valueType="num">
                                      <p:cBhvr>
                                        <p:cTn id="51" dur="1000" fill="hold"/>
                                        <p:tgtEl>
                                          <p:spTgt spid="4">
                                            <p:txEl>
                                              <p:pRg st="9" end="9"/>
                                            </p:txEl>
                                          </p:spTgt>
                                        </p:tgtEl>
                                        <p:attrNameLst>
                                          <p:attrName>ppt_w</p:attrName>
                                        </p:attrNameLst>
                                      </p:cBhvr>
                                      <p:tavLst>
                                        <p:tav tm="0">
                                          <p:val>
                                            <p:strVal val="#ppt_w*0.70"/>
                                          </p:val>
                                        </p:tav>
                                        <p:tav tm="100000">
                                          <p:val>
                                            <p:strVal val="#ppt_w"/>
                                          </p:val>
                                        </p:tav>
                                      </p:tavLst>
                                    </p:anim>
                                    <p:anim calcmode="lin" valueType="num">
                                      <p:cBhvr>
                                        <p:cTn id="52" dur="1000" fill="hold"/>
                                        <p:tgtEl>
                                          <p:spTgt spid="4">
                                            <p:txEl>
                                              <p:pRg st="9" end="9"/>
                                            </p:txEl>
                                          </p:spTgt>
                                        </p:tgtEl>
                                        <p:attrNameLst>
                                          <p:attrName>ppt_h</p:attrName>
                                        </p:attrNameLst>
                                      </p:cBhvr>
                                      <p:tavLst>
                                        <p:tav tm="0">
                                          <p:val>
                                            <p:strVal val="#ppt_h"/>
                                          </p:val>
                                        </p:tav>
                                        <p:tav tm="100000">
                                          <p:val>
                                            <p:strVal val="#ppt_h"/>
                                          </p:val>
                                        </p:tav>
                                      </p:tavLst>
                                    </p:anim>
                                    <p:animEffect transition="in" filter="fade">
                                      <p:cBhvr>
                                        <p:cTn id="53" dur="1000"/>
                                        <p:tgtEl>
                                          <p:spTgt spid="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23528" y="260648"/>
            <a:ext cx="8101408" cy="576064"/>
          </a:xfrm>
        </p:spPr>
        <p:txBody>
          <a:bodyPr>
            <a:noAutofit/>
          </a:bodyPr>
          <a:lstStyle/>
          <a:p>
            <a:pPr fontAlgn="base"/>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Adolescenza e scuola</a:t>
            </a:r>
            <a:br>
              <a:rPr lang="it-IT" sz="4000" b="1" dirty="0" smtClean="0">
                <a:solidFill>
                  <a:srgbClr val="FF0000"/>
                </a:solidFill>
              </a:rPr>
            </a:br>
            <a:r>
              <a:rPr lang="it-IT" sz="4000" b="1" dirty="0" smtClean="0">
                <a:solidFill>
                  <a:srgbClr val="FF0000"/>
                </a:solidFill>
              </a:rPr>
              <a:t/>
            </a:r>
            <a:br>
              <a:rPr lang="it-IT" sz="4000" b="1" dirty="0" smtClean="0">
                <a:solidFill>
                  <a:srgbClr val="FF0000"/>
                </a:solidFill>
              </a:rPr>
            </a:br>
            <a:endParaRPr lang="it-IT" sz="4000" b="1" dirty="0">
              <a:solidFill>
                <a:srgbClr val="FF0000"/>
              </a:solidFill>
            </a:endParaRPr>
          </a:p>
        </p:txBody>
      </p:sp>
      <p:sp>
        <p:nvSpPr>
          <p:cNvPr id="4" name="CasellaDiTesto 3"/>
          <p:cNvSpPr txBox="1"/>
          <p:nvPr/>
        </p:nvSpPr>
        <p:spPr>
          <a:xfrm>
            <a:off x="395536" y="1916832"/>
            <a:ext cx="8352928" cy="4247317"/>
          </a:xfrm>
          <a:prstGeom prst="rect">
            <a:avLst/>
          </a:prstGeom>
          <a:solidFill>
            <a:srgbClr val="FFFF00"/>
          </a:solidFill>
          <a:ln w="25400">
            <a:solidFill>
              <a:schemeClr val="accent1"/>
            </a:solidFill>
          </a:ln>
        </p:spPr>
        <p:txBody>
          <a:bodyPr wrap="square" rtlCol="0">
            <a:spAutoFit/>
          </a:bodyPr>
          <a:lstStyle/>
          <a:p>
            <a:pPr algn="just" fontAlgn="t"/>
            <a:r>
              <a:rPr lang="it-IT" b="1" dirty="0" smtClean="0">
                <a:solidFill>
                  <a:srgbClr val="FF0000"/>
                </a:solidFill>
              </a:rPr>
              <a:t>L’adolescente</a:t>
            </a:r>
            <a:r>
              <a:rPr lang="it-IT" dirty="0" smtClean="0"/>
              <a:t> si trova nel periodo della formazione della propria personalità, di cui è componente fondamentale l’Identità. Uno degli aspetti che si indaga per verificare lo sviluppo di un’Identità integrata, è proprio il rendimento scolastico. </a:t>
            </a:r>
          </a:p>
          <a:p>
            <a:pPr algn="just" fontAlgn="t"/>
            <a:r>
              <a:rPr lang="it-IT" b="1" dirty="0" smtClean="0">
                <a:solidFill>
                  <a:srgbClr val="FF0000"/>
                </a:solidFill>
              </a:rPr>
              <a:t>Una crisi d’identità, </a:t>
            </a:r>
            <a:r>
              <a:rPr lang="it-IT" dirty="0" smtClean="0"/>
              <a:t>o la formazione di un’organizzazione di personalità patologica, si riflette nell’adolescenza anche attraverso l’oscillazione del rendimento scolastico, nella carente organizzazione allo studio, nella mancanza di interesse verso la scuola, sino anche all’abbandono scolastico. </a:t>
            </a:r>
          </a:p>
          <a:p>
            <a:pPr algn="just" fontAlgn="t"/>
            <a:r>
              <a:rPr lang="it-IT" b="1" dirty="0" smtClean="0">
                <a:solidFill>
                  <a:srgbClr val="FF0000"/>
                </a:solidFill>
              </a:rPr>
              <a:t>Alcuni possono sentirsi inadatti</a:t>
            </a:r>
            <a:r>
              <a:rPr lang="it-IT" dirty="0" smtClean="0"/>
              <a:t>, troppo brutti, con una percezione di incompiutezza affettiva, relazionale ed erotica, tale da non permettergli di potersi presentare a scuola.</a:t>
            </a:r>
          </a:p>
          <a:p>
            <a:pPr algn="just" fontAlgn="t"/>
            <a:r>
              <a:rPr lang="it-IT" b="1" dirty="0" smtClean="0">
                <a:solidFill>
                  <a:srgbClr val="FF0000"/>
                </a:solidFill>
              </a:rPr>
              <a:t>L’osservazione del rendimento scolastico </a:t>
            </a:r>
            <a:r>
              <a:rPr lang="it-IT" dirty="0" smtClean="0"/>
              <a:t>può essere, quindi, un indizio per lo psicologo di problematiche legate alla personalità, e può essere precursore anche possibili disturbi del comportamento alimentare, alla presenza di eventi stressanti nella vita dell’adolescente. </a:t>
            </a:r>
          </a:p>
          <a:p>
            <a:pPr algn="just" fontAlgn="t"/>
            <a:r>
              <a:rPr lang="it-IT" b="1" dirty="0" smtClean="0">
                <a:solidFill>
                  <a:srgbClr val="FF0000"/>
                </a:solidFill>
              </a:rPr>
              <a:t>In questi casi, </a:t>
            </a:r>
            <a:r>
              <a:rPr lang="it-IT" dirty="0" smtClean="0"/>
              <a:t>solo la presenza di uno psicologo all’interno della scuola (sempre in accordo con la famiglia) può garantire una corretta valutazione.</a:t>
            </a:r>
            <a:endParaRPr lang="it-IT" dirty="0"/>
          </a:p>
        </p:txBody>
      </p:sp>
      <p:sp>
        <p:nvSpPr>
          <p:cNvPr id="6" name="Segnaposto data 5"/>
          <p:cNvSpPr>
            <a:spLocks noGrp="1"/>
          </p:cNvSpPr>
          <p:nvPr>
            <p:ph type="dt" sz="half" idx="10"/>
          </p:nvPr>
        </p:nvSpPr>
        <p:spPr/>
        <p:txBody>
          <a:bodyPr/>
          <a:lstStyle/>
          <a:p>
            <a:fld id="{BDCCF5F6-34ED-423D-BB30-5B271EBF294B}" type="datetime1">
              <a:rPr lang="it-IT" smtClean="0"/>
              <a:pPr/>
              <a:t>09/12/2019</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13</a:t>
            </a:fld>
            <a:endParaRPr lang="it-IT"/>
          </a:p>
        </p:txBody>
      </p:sp>
      <p:sp>
        <p:nvSpPr>
          <p:cNvPr id="8" name="CasellaDiTesto 7"/>
          <p:cNvSpPr txBox="1"/>
          <p:nvPr/>
        </p:nvSpPr>
        <p:spPr>
          <a:xfrm>
            <a:off x="395536" y="980728"/>
            <a:ext cx="8424936" cy="830997"/>
          </a:xfrm>
          <a:prstGeom prst="rect">
            <a:avLst/>
          </a:prstGeom>
          <a:noFill/>
        </p:spPr>
        <p:txBody>
          <a:bodyPr wrap="square" rtlCol="0">
            <a:spAutoFit/>
          </a:bodyPr>
          <a:lstStyle/>
          <a:p>
            <a:pPr algn="ctr" fontAlgn="t"/>
            <a:r>
              <a:rPr lang="it-IT" sz="2400" b="1" dirty="0" smtClean="0">
                <a:solidFill>
                  <a:srgbClr val="0070C0"/>
                </a:solidFill>
              </a:rPr>
              <a:t>Rendimento scolastico in adolescenza: </a:t>
            </a:r>
            <a:endParaRPr lang="it-IT" sz="2400" b="1" dirty="0" smtClean="0">
              <a:solidFill>
                <a:srgbClr val="0070C0"/>
              </a:solidFill>
            </a:endParaRPr>
          </a:p>
          <a:p>
            <a:pPr algn="ctr" fontAlgn="t"/>
            <a:r>
              <a:rPr lang="it-IT" sz="2400" b="1" dirty="0" smtClean="0">
                <a:solidFill>
                  <a:srgbClr val="0070C0"/>
                </a:solidFill>
              </a:rPr>
              <a:t>fattori </a:t>
            </a:r>
            <a:r>
              <a:rPr lang="it-IT" sz="2400" b="1" dirty="0" smtClean="0">
                <a:solidFill>
                  <a:srgbClr val="0070C0"/>
                </a:solidFill>
              </a:rPr>
              <a:t>relazionali e sviluppo della personalità</a:t>
            </a:r>
            <a:endParaRPr lang="it-IT" sz="2400" b="1"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8"/>
                                        </p:tgtEl>
                                        <p:attrNameLst>
                                          <p:attrName>ppt_y</p:attrName>
                                        </p:attrNameLst>
                                      </p:cBhvr>
                                      <p:tavLst>
                                        <p:tav tm="0">
                                          <p:val>
                                            <p:strVal val="#ppt_y"/>
                                          </p:val>
                                        </p:tav>
                                        <p:tav tm="100000">
                                          <p:val>
                                            <p:strVal val="#ppt_y"/>
                                          </p:val>
                                        </p:tav>
                                      </p:tavLst>
                                    </p:anim>
                                    <p:anim calcmode="lin" valueType="num">
                                      <p:cBhvr>
                                        <p:cTn id="9"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55" presetClass="entr" presetSubtype="0" fill="hold" nodeType="clickEffect">
                                  <p:stCondLst>
                                    <p:cond delay="0"/>
                                  </p:stCondLst>
                                  <p:childTnLst>
                                    <p:set>
                                      <p:cBhvr>
                                        <p:cTn id="15" dur="1" fill="hold">
                                          <p:stCondLst>
                                            <p:cond delay="0"/>
                                          </p:stCondLst>
                                        </p:cTn>
                                        <p:tgtEl>
                                          <p:spTgt spid="4">
                                            <p:txEl>
                                              <p:pRg st="0" end="0"/>
                                            </p:txEl>
                                          </p:spTgt>
                                        </p:tgtEl>
                                        <p:attrNameLst>
                                          <p:attrName>style.visibility</p:attrName>
                                        </p:attrNameLst>
                                      </p:cBhvr>
                                      <p:to>
                                        <p:strVal val="visible"/>
                                      </p:to>
                                    </p:set>
                                    <p:anim calcmode="lin" valueType="num">
                                      <p:cBhvr>
                                        <p:cTn id="16" dur="1000" fill="hold"/>
                                        <p:tgtEl>
                                          <p:spTgt spid="4">
                                            <p:txEl>
                                              <p:pRg st="0" end="0"/>
                                            </p:txEl>
                                          </p:spTgt>
                                        </p:tgtEl>
                                        <p:attrNameLst>
                                          <p:attrName>ppt_w</p:attrName>
                                        </p:attrNameLst>
                                      </p:cBhvr>
                                      <p:tavLst>
                                        <p:tav tm="0">
                                          <p:val>
                                            <p:strVal val="#ppt_w*0.70"/>
                                          </p:val>
                                        </p:tav>
                                        <p:tav tm="100000">
                                          <p:val>
                                            <p:strVal val="#ppt_w"/>
                                          </p:val>
                                        </p:tav>
                                      </p:tavLst>
                                    </p:anim>
                                    <p:anim calcmode="lin" valueType="num">
                                      <p:cBhvr>
                                        <p:cTn id="17" dur="1000" fill="hold"/>
                                        <p:tgtEl>
                                          <p:spTgt spid="4">
                                            <p:txEl>
                                              <p:pRg st="0" end="0"/>
                                            </p:txEl>
                                          </p:spTgt>
                                        </p:tgtEl>
                                        <p:attrNameLst>
                                          <p:attrName>ppt_h</p:attrName>
                                        </p:attrNameLst>
                                      </p:cBhvr>
                                      <p:tavLst>
                                        <p:tav tm="0">
                                          <p:val>
                                            <p:strVal val="#ppt_h"/>
                                          </p:val>
                                        </p:tav>
                                        <p:tav tm="100000">
                                          <p:val>
                                            <p:strVal val="#ppt_h"/>
                                          </p:val>
                                        </p:tav>
                                      </p:tavLst>
                                    </p:anim>
                                    <p:animEffect transition="in" filter="fade">
                                      <p:cBhvr>
                                        <p:cTn id="18" dur="1000"/>
                                        <p:tgtEl>
                                          <p:spTgt spid="4">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55" presetClass="entr" presetSubtype="0" fill="hold" nodeType="clickEffect">
                                  <p:stCondLst>
                                    <p:cond delay="0"/>
                                  </p:stCondLst>
                                  <p:childTnLst>
                                    <p:set>
                                      <p:cBhvr>
                                        <p:cTn id="22" dur="1" fill="hold">
                                          <p:stCondLst>
                                            <p:cond delay="0"/>
                                          </p:stCondLst>
                                        </p:cTn>
                                        <p:tgtEl>
                                          <p:spTgt spid="4">
                                            <p:txEl>
                                              <p:pRg st="1" end="1"/>
                                            </p:txEl>
                                          </p:spTgt>
                                        </p:tgtEl>
                                        <p:attrNameLst>
                                          <p:attrName>style.visibility</p:attrName>
                                        </p:attrNameLst>
                                      </p:cBhvr>
                                      <p:to>
                                        <p:strVal val="visible"/>
                                      </p:to>
                                    </p:set>
                                    <p:anim calcmode="lin" valueType="num">
                                      <p:cBhvr>
                                        <p:cTn id="23" dur="1000" fill="hold"/>
                                        <p:tgtEl>
                                          <p:spTgt spid="4">
                                            <p:txEl>
                                              <p:pRg st="1" end="1"/>
                                            </p:txEl>
                                          </p:spTgt>
                                        </p:tgtEl>
                                        <p:attrNameLst>
                                          <p:attrName>ppt_w</p:attrName>
                                        </p:attrNameLst>
                                      </p:cBhvr>
                                      <p:tavLst>
                                        <p:tav tm="0">
                                          <p:val>
                                            <p:strVal val="#ppt_w*0.70"/>
                                          </p:val>
                                        </p:tav>
                                        <p:tav tm="100000">
                                          <p:val>
                                            <p:strVal val="#ppt_w"/>
                                          </p:val>
                                        </p:tav>
                                      </p:tavLst>
                                    </p:anim>
                                    <p:anim calcmode="lin" valueType="num">
                                      <p:cBhvr>
                                        <p:cTn id="24" dur="1000" fill="hold"/>
                                        <p:tgtEl>
                                          <p:spTgt spid="4">
                                            <p:txEl>
                                              <p:pRg st="1" end="1"/>
                                            </p:txEl>
                                          </p:spTgt>
                                        </p:tgtEl>
                                        <p:attrNameLst>
                                          <p:attrName>ppt_h</p:attrName>
                                        </p:attrNameLst>
                                      </p:cBhvr>
                                      <p:tavLst>
                                        <p:tav tm="0">
                                          <p:val>
                                            <p:strVal val="#ppt_h"/>
                                          </p:val>
                                        </p:tav>
                                        <p:tav tm="100000">
                                          <p:val>
                                            <p:strVal val="#ppt_h"/>
                                          </p:val>
                                        </p:tav>
                                      </p:tavLst>
                                    </p:anim>
                                    <p:animEffect transition="in" filter="fade">
                                      <p:cBhvr>
                                        <p:cTn id="25" dur="1000"/>
                                        <p:tgtEl>
                                          <p:spTgt spid="4">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55" presetClass="entr" presetSubtype="0" fill="hold" nodeType="clickEffect">
                                  <p:stCondLst>
                                    <p:cond delay="0"/>
                                  </p:stCondLst>
                                  <p:childTnLst>
                                    <p:set>
                                      <p:cBhvr>
                                        <p:cTn id="29" dur="1" fill="hold">
                                          <p:stCondLst>
                                            <p:cond delay="0"/>
                                          </p:stCondLst>
                                        </p:cTn>
                                        <p:tgtEl>
                                          <p:spTgt spid="4">
                                            <p:txEl>
                                              <p:pRg st="2" end="2"/>
                                            </p:txEl>
                                          </p:spTgt>
                                        </p:tgtEl>
                                        <p:attrNameLst>
                                          <p:attrName>style.visibility</p:attrName>
                                        </p:attrNameLst>
                                      </p:cBhvr>
                                      <p:to>
                                        <p:strVal val="visible"/>
                                      </p:to>
                                    </p:set>
                                    <p:anim calcmode="lin" valueType="num">
                                      <p:cBhvr>
                                        <p:cTn id="30" dur="1000" fill="hold"/>
                                        <p:tgtEl>
                                          <p:spTgt spid="4">
                                            <p:txEl>
                                              <p:pRg st="2" end="2"/>
                                            </p:txEl>
                                          </p:spTgt>
                                        </p:tgtEl>
                                        <p:attrNameLst>
                                          <p:attrName>ppt_w</p:attrName>
                                        </p:attrNameLst>
                                      </p:cBhvr>
                                      <p:tavLst>
                                        <p:tav tm="0">
                                          <p:val>
                                            <p:strVal val="#ppt_w*0.70"/>
                                          </p:val>
                                        </p:tav>
                                        <p:tav tm="100000">
                                          <p:val>
                                            <p:strVal val="#ppt_w"/>
                                          </p:val>
                                        </p:tav>
                                      </p:tavLst>
                                    </p:anim>
                                    <p:anim calcmode="lin" valueType="num">
                                      <p:cBhvr>
                                        <p:cTn id="31" dur="1000" fill="hold"/>
                                        <p:tgtEl>
                                          <p:spTgt spid="4">
                                            <p:txEl>
                                              <p:pRg st="2" end="2"/>
                                            </p:txEl>
                                          </p:spTgt>
                                        </p:tgtEl>
                                        <p:attrNameLst>
                                          <p:attrName>ppt_h</p:attrName>
                                        </p:attrNameLst>
                                      </p:cBhvr>
                                      <p:tavLst>
                                        <p:tav tm="0">
                                          <p:val>
                                            <p:strVal val="#ppt_h"/>
                                          </p:val>
                                        </p:tav>
                                        <p:tav tm="100000">
                                          <p:val>
                                            <p:strVal val="#ppt_h"/>
                                          </p:val>
                                        </p:tav>
                                      </p:tavLst>
                                    </p:anim>
                                    <p:animEffect transition="in" filter="fade">
                                      <p:cBhvr>
                                        <p:cTn id="32" dur="1000"/>
                                        <p:tgtEl>
                                          <p:spTgt spid="4">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5" presetClass="entr" presetSubtype="0" fill="hold" nodeType="clickEffect">
                                  <p:stCondLst>
                                    <p:cond delay="0"/>
                                  </p:stCondLst>
                                  <p:childTnLst>
                                    <p:set>
                                      <p:cBhvr>
                                        <p:cTn id="36" dur="1" fill="hold">
                                          <p:stCondLst>
                                            <p:cond delay="0"/>
                                          </p:stCondLst>
                                        </p:cTn>
                                        <p:tgtEl>
                                          <p:spTgt spid="4">
                                            <p:txEl>
                                              <p:pRg st="3" end="3"/>
                                            </p:txEl>
                                          </p:spTgt>
                                        </p:tgtEl>
                                        <p:attrNameLst>
                                          <p:attrName>style.visibility</p:attrName>
                                        </p:attrNameLst>
                                      </p:cBhvr>
                                      <p:to>
                                        <p:strVal val="visible"/>
                                      </p:to>
                                    </p:set>
                                    <p:anim calcmode="lin" valueType="num">
                                      <p:cBhvr>
                                        <p:cTn id="37" dur="1000" fill="hold"/>
                                        <p:tgtEl>
                                          <p:spTgt spid="4">
                                            <p:txEl>
                                              <p:pRg st="3" end="3"/>
                                            </p:txEl>
                                          </p:spTgt>
                                        </p:tgtEl>
                                        <p:attrNameLst>
                                          <p:attrName>ppt_w</p:attrName>
                                        </p:attrNameLst>
                                      </p:cBhvr>
                                      <p:tavLst>
                                        <p:tav tm="0">
                                          <p:val>
                                            <p:strVal val="#ppt_w*0.70"/>
                                          </p:val>
                                        </p:tav>
                                        <p:tav tm="100000">
                                          <p:val>
                                            <p:strVal val="#ppt_w"/>
                                          </p:val>
                                        </p:tav>
                                      </p:tavLst>
                                    </p:anim>
                                    <p:anim calcmode="lin" valueType="num">
                                      <p:cBhvr>
                                        <p:cTn id="38" dur="1000" fill="hold"/>
                                        <p:tgtEl>
                                          <p:spTgt spid="4">
                                            <p:txEl>
                                              <p:pRg st="3" end="3"/>
                                            </p:txEl>
                                          </p:spTgt>
                                        </p:tgtEl>
                                        <p:attrNameLst>
                                          <p:attrName>ppt_h</p:attrName>
                                        </p:attrNameLst>
                                      </p:cBhvr>
                                      <p:tavLst>
                                        <p:tav tm="0">
                                          <p:val>
                                            <p:strVal val="#ppt_h"/>
                                          </p:val>
                                        </p:tav>
                                        <p:tav tm="100000">
                                          <p:val>
                                            <p:strVal val="#ppt_h"/>
                                          </p:val>
                                        </p:tav>
                                      </p:tavLst>
                                    </p:anim>
                                    <p:animEffect transition="in" filter="fade">
                                      <p:cBhvr>
                                        <p:cTn id="39" dur="1000"/>
                                        <p:tgtEl>
                                          <p:spTgt spid="4">
                                            <p:txEl>
                                              <p:pRg st="3" end="3"/>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55" presetClass="entr" presetSubtype="0" fill="hold" nodeType="clickEffect">
                                  <p:stCondLst>
                                    <p:cond delay="0"/>
                                  </p:stCondLst>
                                  <p:childTnLst>
                                    <p:set>
                                      <p:cBhvr>
                                        <p:cTn id="43" dur="1" fill="hold">
                                          <p:stCondLst>
                                            <p:cond delay="0"/>
                                          </p:stCondLst>
                                        </p:cTn>
                                        <p:tgtEl>
                                          <p:spTgt spid="4">
                                            <p:txEl>
                                              <p:pRg st="4" end="4"/>
                                            </p:txEl>
                                          </p:spTgt>
                                        </p:tgtEl>
                                        <p:attrNameLst>
                                          <p:attrName>style.visibility</p:attrName>
                                        </p:attrNameLst>
                                      </p:cBhvr>
                                      <p:to>
                                        <p:strVal val="visible"/>
                                      </p:to>
                                    </p:set>
                                    <p:anim calcmode="lin" valueType="num">
                                      <p:cBhvr>
                                        <p:cTn id="44" dur="1000" fill="hold"/>
                                        <p:tgtEl>
                                          <p:spTgt spid="4">
                                            <p:txEl>
                                              <p:pRg st="4" end="4"/>
                                            </p:txEl>
                                          </p:spTgt>
                                        </p:tgtEl>
                                        <p:attrNameLst>
                                          <p:attrName>ppt_w</p:attrName>
                                        </p:attrNameLst>
                                      </p:cBhvr>
                                      <p:tavLst>
                                        <p:tav tm="0">
                                          <p:val>
                                            <p:strVal val="#ppt_w*0.70"/>
                                          </p:val>
                                        </p:tav>
                                        <p:tav tm="100000">
                                          <p:val>
                                            <p:strVal val="#ppt_w"/>
                                          </p:val>
                                        </p:tav>
                                      </p:tavLst>
                                    </p:anim>
                                    <p:anim calcmode="lin" valueType="num">
                                      <p:cBhvr>
                                        <p:cTn id="45" dur="1000" fill="hold"/>
                                        <p:tgtEl>
                                          <p:spTgt spid="4">
                                            <p:txEl>
                                              <p:pRg st="4" end="4"/>
                                            </p:txEl>
                                          </p:spTgt>
                                        </p:tgtEl>
                                        <p:attrNameLst>
                                          <p:attrName>ppt_h</p:attrName>
                                        </p:attrNameLst>
                                      </p:cBhvr>
                                      <p:tavLst>
                                        <p:tav tm="0">
                                          <p:val>
                                            <p:strVal val="#ppt_h"/>
                                          </p:val>
                                        </p:tav>
                                        <p:tav tm="100000">
                                          <p:val>
                                            <p:strVal val="#ppt_h"/>
                                          </p:val>
                                        </p:tav>
                                      </p:tavLst>
                                    </p:anim>
                                    <p:animEffect transition="in" filter="fade">
                                      <p:cBhvr>
                                        <p:cTn id="46" dur="10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23528" y="260648"/>
            <a:ext cx="8101408" cy="576064"/>
          </a:xfrm>
        </p:spPr>
        <p:txBody>
          <a:bodyPr>
            <a:noAutofit/>
          </a:bodyPr>
          <a:lstStyle/>
          <a:p>
            <a:pPr fontAlgn="base"/>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Adolescenza e scuola</a:t>
            </a:r>
            <a:br>
              <a:rPr lang="it-IT" sz="4000" b="1" dirty="0" smtClean="0">
                <a:solidFill>
                  <a:srgbClr val="FF0000"/>
                </a:solidFill>
              </a:rPr>
            </a:br>
            <a:r>
              <a:rPr lang="it-IT" sz="4000" b="1" dirty="0" smtClean="0">
                <a:solidFill>
                  <a:srgbClr val="FF0000"/>
                </a:solidFill>
              </a:rPr>
              <a:t/>
            </a:r>
            <a:br>
              <a:rPr lang="it-IT" sz="4000" b="1" dirty="0" smtClean="0">
                <a:solidFill>
                  <a:srgbClr val="FF0000"/>
                </a:solidFill>
              </a:rPr>
            </a:br>
            <a:endParaRPr lang="it-IT" sz="4000" b="1" dirty="0">
              <a:solidFill>
                <a:srgbClr val="FF0000"/>
              </a:solidFill>
            </a:endParaRPr>
          </a:p>
        </p:txBody>
      </p:sp>
      <p:sp>
        <p:nvSpPr>
          <p:cNvPr id="4" name="CasellaDiTesto 3"/>
          <p:cNvSpPr txBox="1"/>
          <p:nvPr/>
        </p:nvSpPr>
        <p:spPr>
          <a:xfrm>
            <a:off x="395536" y="1484784"/>
            <a:ext cx="8352928" cy="2585323"/>
          </a:xfrm>
          <a:prstGeom prst="rect">
            <a:avLst/>
          </a:prstGeom>
          <a:solidFill>
            <a:srgbClr val="FFFF00"/>
          </a:solidFill>
          <a:ln w="25400">
            <a:solidFill>
              <a:schemeClr val="accent1"/>
            </a:solidFill>
          </a:ln>
        </p:spPr>
        <p:txBody>
          <a:bodyPr wrap="square" rtlCol="0">
            <a:spAutoFit/>
          </a:bodyPr>
          <a:lstStyle/>
          <a:p>
            <a:pPr algn="just"/>
            <a:r>
              <a:rPr lang="it-IT" b="1" dirty="0" smtClean="0">
                <a:solidFill>
                  <a:srgbClr val="FF0000"/>
                </a:solidFill>
              </a:rPr>
              <a:t>L’adolescenza</a:t>
            </a:r>
            <a:r>
              <a:rPr lang="it-IT" dirty="0" smtClean="0"/>
              <a:t> è il periodo più difficile nella vita di un individuo. E’ una fase di crescita e cambiamenti che può portare a non pochi disagi, sia per i ragazzi che per le famiglie.</a:t>
            </a:r>
          </a:p>
          <a:p>
            <a:pPr algn="just"/>
            <a:r>
              <a:rPr lang="it-IT" b="1" dirty="0" smtClean="0">
                <a:solidFill>
                  <a:srgbClr val="FF0000"/>
                </a:solidFill>
              </a:rPr>
              <a:t>Spesso questi disagi </a:t>
            </a:r>
            <a:r>
              <a:rPr lang="it-IT" dirty="0" smtClean="0"/>
              <a:t>si manifestano nel rendimento scolastico, ma è una situazione normale, che caratterizza proprio questa fase di crescita di ogni giovane. </a:t>
            </a:r>
          </a:p>
          <a:p>
            <a:pPr algn="just"/>
            <a:r>
              <a:rPr lang="it-IT" b="1" dirty="0" smtClean="0">
                <a:solidFill>
                  <a:srgbClr val="FF0000"/>
                </a:solidFill>
              </a:rPr>
              <a:t>Non si tratta però di capricci</a:t>
            </a:r>
            <a:r>
              <a:rPr lang="it-IT" dirty="0" smtClean="0"/>
              <a:t>, bensì di un reale bisogno di aiuto, anche se momentaneo. La pubertà è soltanto una fase di passaggio e gli screzi in famiglia e nella comunità didattica finiranno presto. </a:t>
            </a:r>
          </a:p>
          <a:p>
            <a:pPr algn="just"/>
            <a:r>
              <a:rPr lang="it-IT" b="1" dirty="0" smtClean="0">
                <a:solidFill>
                  <a:srgbClr val="FF0000"/>
                </a:solidFill>
              </a:rPr>
              <a:t>E’ importante riconoscerne i sintomi </a:t>
            </a:r>
            <a:r>
              <a:rPr lang="it-IT" dirty="0" smtClean="0"/>
              <a:t>e dare sostegno ai ragazzi in questo complicato momento esistenziale.</a:t>
            </a:r>
            <a:endParaRPr lang="it-IT" dirty="0"/>
          </a:p>
        </p:txBody>
      </p:sp>
      <p:sp>
        <p:nvSpPr>
          <p:cNvPr id="6" name="Segnaposto data 5"/>
          <p:cNvSpPr>
            <a:spLocks noGrp="1"/>
          </p:cNvSpPr>
          <p:nvPr>
            <p:ph type="dt" sz="half" idx="10"/>
          </p:nvPr>
        </p:nvSpPr>
        <p:spPr/>
        <p:txBody>
          <a:bodyPr/>
          <a:lstStyle/>
          <a:p>
            <a:fld id="{962A9F0F-D29D-486A-8AD6-C7A556695F1D}" type="datetime1">
              <a:rPr lang="it-IT" smtClean="0"/>
              <a:pPr/>
              <a:t>09/12/2019</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14</a:t>
            </a:fld>
            <a:endParaRPr lang="it-IT"/>
          </a:p>
        </p:txBody>
      </p:sp>
      <p:sp>
        <p:nvSpPr>
          <p:cNvPr id="8" name="CasellaDiTesto 7"/>
          <p:cNvSpPr txBox="1"/>
          <p:nvPr/>
        </p:nvSpPr>
        <p:spPr>
          <a:xfrm>
            <a:off x="251520" y="980728"/>
            <a:ext cx="8424936" cy="461665"/>
          </a:xfrm>
          <a:prstGeom prst="rect">
            <a:avLst/>
          </a:prstGeom>
          <a:noFill/>
        </p:spPr>
        <p:txBody>
          <a:bodyPr wrap="square" rtlCol="0">
            <a:spAutoFit/>
          </a:bodyPr>
          <a:lstStyle/>
          <a:p>
            <a:pPr algn="ctr"/>
            <a:r>
              <a:rPr lang="it-IT" sz="2400" b="1" dirty="0" smtClean="0">
                <a:solidFill>
                  <a:srgbClr val="0070C0"/>
                </a:solidFill>
              </a:rPr>
              <a:t>L’importanza del dialogo in classe</a:t>
            </a:r>
            <a:endParaRPr lang="it-IT" sz="2400" dirty="0">
              <a:solidFill>
                <a:srgbClr val="0070C0"/>
              </a:solidFill>
            </a:endParaRPr>
          </a:p>
        </p:txBody>
      </p:sp>
      <p:pic>
        <p:nvPicPr>
          <p:cNvPr id="7170" name="Picture 2" descr="C:\Users\Master\Desktop\Ultime foto\x16.jpg"/>
          <p:cNvPicPr>
            <a:picLocks noChangeAspect="1" noChangeArrowheads="1"/>
          </p:cNvPicPr>
          <p:nvPr/>
        </p:nvPicPr>
        <p:blipFill>
          <a:blip r:embed="rId2" cstate="print"/>
          <a:srcRect/>
          <a:stretch>
            <a:fillRect/>
          </a:stretch>
        </p:blipFill>
        <p:spPr bwMode="auto">
          <a:xfrm>
            <a:off x="2627784" y="4293096"/>
            <a:ext cx="3744416" cy="2190611"/>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8"/>
                                        </p:tgtEl>
                                        <p:attrNameLst>
                                          <p:attrName>ppt_y</p:attrName>
                                        </p:attrNameLst>
                                      </p:cBhvr>
                                      <p:tavLst>
                                        <p:tav tm="0">
                                          <p:val>
                                            <p:strVal val="#ppt_y"/>
                                          </p:val>
                                        </p:tav>
                                        <p:tav tm="100000">
                                          <p:val>
                                            <p:strVal val="#ppt_y"/>
                                          </p:val>
                                        </p:tav>
                                      </p:tavLst>
                                    </p:anim>
                                    <p:anim calcmode="lin" valueType="num">
                                      <p:cBhvr>
                                        <p:cTn id="9"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21" presetClass="entr" presetSubtype="4" fill="hold" nodeType="clickEffect">
                                  <p:stCondLst>
                                    <p:cond delay="0"/>
                                  </p:stCondLst>
                                  <p:childTnLst>
                                    <p:set>
                                      <p:cBhvr>
                                        <p:cTn id="15" dur="1" fill="hold">
                                          <p:stCondLst>
                                            <p:cond delay="0"/>
                                          </p:stCondLst>
                                        </p:cTn>
                                        <p:tgtEl>
                                          <p:spTgt spid="7170"/>
                                        </p:tgtEl>
                                        <p:attrNameLst>
                                          <p:attrName>style.visibility</p:attrName>
                                        </p:attrNameLst>
                                      </p:cBhvr>
                                      <p:to>
                                        <p:strVal val="visible"/>
                                      </p:to>
                                    </p:set>
                                    <p:animEffect transition="in" filter="wheel(4)">
                                      <p:cBhvr>
                                        <p:cTn id="16" dur="2000"/>
                                        <p:tgtEl>
                                          <p:spTgt spid="7170"/>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4">
                                            <p:txEl>
                                              <p:pRg st="0" end="0"/>
                                            </p:txEl>
                                          </p:spTgt>
                                        </p:tgtEl>
                                        <p:attrNameLst>
                                          <p:attrName>style.visibility</p:attrName>
                                        </p:attrNameLst>
                                      </p:cBhvr>
                                      <p:to>
                                        <p:strVal val="visible"/>
                                      </p:to>
                                    </p:set>
                                    <p:anim calcmode="lin" valueType="num">
                                      <p:cBhvr>
                                        <p:cTn id="21" dur="1000" fill="hold"/>
                                        <p:tgtEl>
                                          <p:spTgt spid="4">
                                            <p:txEl>
                                              <p:pRg st="0" end="0"/>
                                            </p:txEl>
                                          </p:spTgt>
                                        </p:tgtEl>
                                        <p:attrNameLst>
                                          <p:attrName>ppt_w</p:attrName>
                                        </p:attrNameLst>
                                      </p:cBhvr>
                                      <p:tavLst>
                                        <p:tav tm="0">
                                          <p:val>
                                            <p:strVal val="#ppt_w*0.70"/>
                                          </p:val>
                                        </p:tav>
                                        <p:tav tm="100000">
                                          <p:val>
                                            <p:strVal val="#ppt_w"/>
                                          </p:val>
                                        </p:tav>
                                      </p:tavLst>
                                    </p:anim>
                                    <p:anim calcmode="lin" valueType="num">
                                      <p:cBhvr>
                                        <p:cTn id="22" dur="1000" fill="hold"/>
                                        <p:tgtEl>
                                          <p:spTgt spid="4">
                                            <p:txEl>
                                              <p:pRg st="0" end="0"/>
                                            </p:txEl>
                                          </p:spTgt>
                                        </p:tgtEl>
                                        <p:attrNameLst>
                                          <p:attrName>ppt_h</p:attrName>
                                        </p:attrNameLst>
                                      </p:cBhvr>
                                      <p:tavLst>
                                        <p:tav tm="0">
                                          <p:val>
                                            <p:strVal val="#ppt_h"/>
                                          </p:val>
                                        </p:tav>
                                        <p:tav tm="100000">
                                          <p:val>
                                            <p:strVal val="#ppt_h"/>
                                          </p:val>
                                        </p:tav>
                                      </p:tavLst>
                                    </p:anim>
                                    <p:animEffect transition="in" filter="fade">
                                      <p:cBhvr>
                                        <p:cTn id="23" dur="1000"/>
                                        <p:tgtEl>
                                          <p:spTgt spid="4">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nodeType="clickEffect">
                                  <p:stCondLst>
                                    <p:cond delay="0"/>
                                  </p:stCondLst>
                                  <p:childTnLst>
                                    <p:set>
                                      <p:cBhvr>
                                        <p:cTn id="27" dur="1" fill="hold">
                                          <p:stCondLst>
                                            <p:cond delay="0"/>
                                          </p:stCondLst>
                                        </p:cTn>
                                        <p:tgtEl>
                                          <p:spTgt spid="4">
                                            <p:txEl>
                                              <p:pRg st="1" end="1"/>
                                            </p:txEl>
                                          </p:spTgt>
                                        </p:tgtEl>
                                        <p:attrNameLst>
                                          <p:attrName>style.visibility</p:attrName>
                                        </p:attrNameLst>
                                      </p:cBhvr>
                                      <p:to>
                                        <p:strVal val="visible"/>
                                      </p:to>
                                    </p:set>
                                    <p:anim calcmode="lin" valueType="num">
                                      <p:cBhvr>
                                        <p:cTn id="28" dur="1000" fill="hold"/>
                                        <p:tgtEl>
                                          <p:spTgt spid="4">
                                            <p:txEl>
                                              <p:pRg st="1" end="1"/>
                                            </p:txEl>
                                          </p:spTgt>
                                        </p:tgtEl>
                                        <p:attrNameLst>
                                          <p:attrName>ppt_w</p:attrName>
                                        </p:attrNameLst>
                                      </p:cBhvr>
                                      <p:tavLst>
                                        <p:tav tm="0">
                                          <p:val>
                                            <p:strVal val="#ppt_w*0.70"/>
                                          </p:val>
                                        </p:tav>
                                        <p:tav tm="100000">
                                          <p:val>
                                            <p:strVal val="#ppt_w"/>
                                          </p:val>
                                        </p:tav>
                                      </p:tavLst>
                                    </p:anim>
                                    <p:anim calcmode="lin" valueType="num">
                                      <p:cBhvr>
                                        <p:cTn id="29" dur="1000" fill="hold"/>
                                        <p:tgtEl>
                                          <p:spTgt spid="4">
                                            <p:txEl>
                                              <p:pRg st="1" end="1"/>
                                            </p:txEl>
                                          </p:spTgt>
                                        </p:tgtEl>
                                        <p:attrNameLst>
                                          <p:attrName>ppt_h</p:attrName>
                                        </p:attrNameLst>
                                      </p:cBhvr>
                                      <p:tavLst>
                                        <p:tav tm="0">
                                          <p:val>
                                            <p:strVal val="#ppt_h"/>
                                          </p:val>
                                        </p:tav>
                                        <p:tav tm="100000">
                                          <p:val>
                                            <p:strVal val="#ppt_h"/>
                                          </p:val>
                                        </p:tav>
                                      </p:tavLst>
                                    </p:anim>
                                    <p:animEffect transition="in" filter="fade">
                                      <p:cBhvr>
                                        <p:cTn id="30" dur="1000"/>
                                        <p:tgtEl>
                                          <p:spTgt spid="4">
                                            <p:txEl>
                                              <p:pRg st="1" end="1"/>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nodeType="clickEffect">
                                  <p:stCondLst>
                                    <p:cond delay="0"/>
                                  </p:stCondLst>
                                  <p:childTnLst>
                                    <p:set>
                                      <p:cBhvr>
                                        <p:cTn id="34" dur="1" fill="hold">
                                          <p:stCondLst>
                                            <p:cond delay="0"/>
                                          </p:stCondLst>
                                        </p:cTn>
                                        <p:tgtEl>
                                          <p:spTgt spid="4">
                                            <p:txEl>
                                              <p:pRg st="2" end="2"/>
                                            </p:txEl>
                                          </p:spTgt>
                                        </p:tgtEl>
                                        <p:attrNameLst>
                                          <p:attrName>style.visibility</p:attrName>
                                        </p:attrNameLst>
                                      </p:cBhvr>
                                      <p:to>
                                        <p:strVal val="visible"/>
                                      </p:to>
                                    </p:set>
                                    <p:anim calcmode="lin" valueType="num">
                                      <p:cBhvr>
                                        <p:cTn id="35" dur="1000" fill="hold"/>
                                        <p:tgtEl>
                                          <p:spTgt spid="4">
                                            <p:txEl>
                                              <p:pRg st="2" end="2"/>
                                            </p:txEl>
                                          </p:spTgt>
                                        </p:tgtEl>
                                        <p:attrNameLst>
                                          <p:attrName>ppt_w</p:attrName>
                                        </p:attrNameLst>
                                      </p:cBhvr>
                                      <p:tavLst>
                                        <p:tav tm="0">
                                          <p:val>
                                            <p:strVal val="#ppt_w*0.70"/>
                                          </p:val>
                                        </p:tav>
                                        <p:tav tm="100000">
                                          <p:val>
                                            <p:strVal val="#ppt_w"/>
                                          </p:val>
                                        </p:tav>
                                      </p:tavLst>
                                    </p:anim>
                                    <p:anim calcmode="lin" valueType="num">
                                      <p:cBhvr>
                                        <p:cTn id="36" dur="1000" fill="hold"/>
                                        <p:tgtEl>
                                          <p:spTgt spid="4">
                                            <p:txEl>
                                              <p:pRg st="2" end="2"/>
                                            </p:txEl>
                                          </p:spTgt>
                                        </p:tgtEl>
                                        <p:attrNameLst>
                                          <p:attrName>ppt_h</p:attrName>
                                        </p:attrNameLst>
                                      </p:cBhvr>
                                      <p:tavLst>
                                        <p:tav tm="0">
                                          <p:val>
                                            <p:strVal val="#ppt_h"/>
                                          </p:val>
                                        </p:tav>
                                        <p:tav tm="100000">
                                          <p:val>
                                            <p:strVal val="#ppt_h"/>
                                          </p:val>
                                        </p:tav>
                                      </p:tavLst>
                                    </p:anim>
                                    <p:animEffect transition="in" filter="fade">
                                      <p:cBhvr>
                                        <p:cTn id="37" dur="1000"/>
                                        <p:tgtEl>
                                          <p:spTgt spid="4">
                                            <p:txEl>
                                              <p:pRg st="2" end="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nodeType="clickEffect">
                                  <p:stCondLst>
                                    <p:cond delay="0"/>
                                  </p:stCondLst>
                                  <p:childTnLst>
                                    <p:set>
                                      <p:cBhvr>
                                        <p:cTn id="41" dur="1" fill="hold">
                                          <p:stCondLst>
                                            <p:cond delay="0"/>
                                          </p:stCondLst>
                                        </p:cTn>
                                        <p:tgtEl>
                                          <p:spTgt spid="4">
                                            <p:txEl>
                                              <p:pRg st="3" end="3"/>
                                            </p:txEl>
                                          </p:spTgt>
                                        </p:tgtEl>
                                        <p:attrNameLst>
                                          <p:attrName>style.visibility</p:attrName>
                                        </p:attrNameLst>
                                      </p:cBhvr>
                                      <p:to>
                                        <p:strVal val="visible"/>
                                      </p:to>
                                    </p:set>
                                    <p:anim calcmode="lin" valueType="num">
                                      <p:cBhvr>
                                        <p:cTn id="42" dur="1000" fill="hold"/>
                                        <p:tgtEl>
                                          <p:spTgt spid="4">
                                            <p:txEl>
                                              <p:pRg st="3" end="3"/>
                                            </p:txEl>
                                          </p:spTgt>
                                        </p:tgtEl>
                                        <p:attrNameLst>
                                          <p:attrName>ppt_w</p:attrName>
                                        </p:attrNameLst>
                                      </p:cBhvr>
                                      <p:tavLst>
                                        <p:tav tm="0">
                                          <p:val>
                                            <p:strVal val="#ppt_w*0.70"/>
                                          </p:val>
                                        </p:tav>
                                        <p:tav tm="100000">
                                          <p:val>
                                            <p:strVal val="#ppt_w"/>
                                          </p:val>
                                        </p:tav>
                                      </p:tavLst>
                                    </p:anim>
                                    <p:anim calcmode="lin" valueType="num">
                                      <p:cBhvr>
                                        <p:cTn id="43" dur="1000" fill="hold"/>
                                        <p:tgtEl>
                                          <p:spTgt spid="4">
                                            <p:txEl>
                                              <p:pRg st="3" end="3"/>
                                            </p:txEl>
                                          </p:spTgt>
                                        </p:tgtEl>
                                        <p:attrNameLst>
                                          <p:attrName>ppt_h</p:attrName>
                                        </p:attrNameLst>
                                      </p:cBhvr>
                                      <p:tavLst>
                                        <p:tav tm="0">
                                          <p:val>
                                            <p:strVal val="#ppt_h"/>
                                          </p:val>
                                        </p:tav>
                                        <p:tav tm="100000">
                                          <p:val>
                                            <p:strVal val="#ppt_h"/>
                                          </p:val>
                                        </p:tav>
                                      </p:tavLst>
                                    </p:anim>
                                    <p:animEffect transition="in" filter="fade">
                                      <p:cBhvr>
                                        <p:cTn id="44" dur="10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23528" y="260648"/>
            <a:ext cx="8101408" cy="576064"/>
          </a:xfrm>
        </p:spPr>
        <p:txBody>
          <a:bodyPr>
            <a:noAutofit/>
          </a:bodyPr>
          <a:lstStyle/>
          <a:p>
            <a:pPr fontAlgn="base"/>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Adolescenza e scuola</a:t>
            </a:r>
            <a:br>
              <a:rPr lang="it-IT" sz="4000" b="1" dirty="0" smtClean="0">
                <a:solidFill>
                  <a:srgbClr val="FF0000"/>
                </a:solidFill>
              </a:rPr>
            </a:br>
            <a:r>
              <a:rPr lang="it-IT" sz="4000" b="1" dirty="0" smtClean="0">
                <a:solidFill>
                  <a:srgbClr val="FF0000"/>
                </a:solidFill>
              </a:rPr>
              <a:t/>
            </a:r>
            <a:br>
              <a:rPr lang="it-IT" sz="4000" b="1" dirty="0" smtClean="0">
                <a:solidFill>
                  <a:srgbClr val="FF0000"/>
                </a:solidFill>
              </a:rPr>
            </a:br>
            <a:endParaRPr lang="it-IT" sz="4000" b="1" dirty="0">
              <a:solidFill>
                <a:srgbClr val="FF0000"/>
              </a:solidFill>
            </a:endParaRPr>
          </a:p>
        </p:txBody>
      </p:sp>
      <p:sp>
        <p:nvSpPr>
          <p:cNvPr id="4" name="CasellaDiTesto 3"/>
          <p:cNvSpPr txBox="1"/>
          <p:nvPr/>
        </p:nvSpPr>
        <p:spPr>
          <a:xfrm>
            <a:off x="395536" y="1484784"/>
            <a:ext cx="8352928" cy="2585323"/>
          </a:xfrm>
          <a:prstGeom prst="rect">
            <a:avLst/>
          </a:prstGeom>
          <a:solidFill>
            <a:srgbClr val="FFFF00"/>
          </a:solidFill>
          <a:ln w="25400">
            <a:solidFill>
              <a:schemeClr val="accent1"/>
            </a:solidFill>
          </a:ln>
        </p:spPr>
        <p:txBody>
          <a:bodyPr wrap="square" rtlCol="0">
            <a:spAutoFit/>
          </a:bodyPr>
          <a:lstStyle/>
          <a:p>
            <a:pPr algn="just"/>
            <a:r>
              <a:rPr lang="it-IT" b="1" dirty="0" smtClean="0">
                <a:solidFill>
                  <a:srgbClr val="FF0000"/>
                </a:solidFill>
              </a:rPr>
              <a:t>La scuola </a:t>
            </a:r>
            <a:r>
              <a:rPr lang="it-IT" dirty="0" smtClean="0"/>
              <a:t>ha il ruolo di fornire all’adolescente supporto senza però metterlo in difficoltà. Caratteristica di questo periodo è infatti la tendenza, soprattutto nelle donne, ad avere timore del giudizio altrui. </a:t>
            </a:r>
          </a:p>
          <a:p>
            <a:pPr algn="just"/>
            <a:r>
              <a:rPr lang="it-IT" b="1" dirty="0" smtClean="0">
                <a:solidFill>
                  <a:srgbClr val="FF0000"/>
                </a:solidFill>
              </a:rPr>
              <a:t>Se in classe, </a:t>
            </a:r>
            <a:r>
              <a:rPr lang="it-IT" dirty="0" smtClean="0"/>
              <a:t>infatti, l’insegnante nota un comportamento ambiguo è bene che ne parli con il soggetto in questione sempre in modo discreto e con molta empatia, nella più completa comprensione dei suoi bisogni. </a:t>
            </a:r>
          </a:p>
          <a:p>
            <a:pPr algn="just"/>
            <a:r>
              <a:rPr lang="it-IT" b="1" dirty="0" smtClean="0">
                <a:solidFill>
                  <a:srgbClr val="FF0000"/>
                </a:solidFill>
              </a:rPr>
              <a:t>Un adolescente</a:t>
            </a:r>
            <a:r>
              <a:rPr lang="it-IT" dirty="0" smtClean="0"/>
              <a:t>, infatti, ha necessità particolari, ma considerando il fatto che una classe comprende coetanei, la difficoltà di affrontare la situazione è relativamente più semplice.</a:t>
            </a:r>
            <a:endParaRPr lang="it-IT" dirty="0"/>
          </a:p>
        </p:txBody>
      </p:sp>
      <p:sp>
        <p:nvSpPr>
          <p:cNvPr id="6" name="Segnaposto data 5"/>
          <p:cNvSpPr>
            <a:spLocks noGrp="1"/>
          </p:cNvSpPr>
          <p:nvPr>
            <p:ph type="dt" sz="half" idx="10"/>
          </p:nvPr>
        </p:nvSpPr>
        <p:spPr/>
        <p:txBody>
          <a:bodyPr/>
          <a:lstStyle/>
          <a:p>
            <a:fld id="{30277E1D-52A7-4BE8-A647-F8A28FAFBB4D}" type="datetime1">
              <a:rPr lang="it-IT" smtClean="0"/>
              <a:pPr/>
              <a:t>09/12/2019</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15</a:t>
            </a:fld>
            <a:endParaRPr lang="it-IT"/>
          </a:p>
        </p:txBody>
      </p:sp>
      <p:sp>
        <p:nvSpPr>
          <p:cNvPr id="8" name="CasellaDiTesto 7"/>
          <p:cNvSpPr txBox="1"/>
          <p:nvPr/>
        </p:nvSpPr>
        <p:spPr>
          <a:xfrm>
            <a:off x="179512" y="980728"/>
            <a:ext cx="8424936" cy="461665"/>
          </a:xfrm>
          <a:prstGeom prst="rect">
            <a:avLst/>
          </a:prstGeom>
          <a:noFill/>
        </p:spPr>
        <p:txBody>
          <a:bodyPr wrap="square" rtlCol="0">
            <a:spAutoFit/>
          </a:bodyPr>
          <a:lstStyle/>
          <a:p>
            <a:pPr algn="ctr"/>
            <a:r>
              <a:rPr lang="it-IT" sz="2400" b="1" dirty="0" smtClean="0">
                <a:solidFill>
                  <a:srgbClr val="0070C0"/>
                </a:solidFill>
              </a:rPr>
              <a:t>Correggere senza giudicare</a:t>
            </a:r>
            <a:endParaRPr lang="it-IT" sz="2400" dirty="0">
              <a:solidFill>
                <a:srgbClr val="0070C0"/>
              </a:solidFill>
            </a:endParaRPr>
          </a:p>
        </p:txBody>
      </p:sp>
      <p:pic>
        <p:nvPicPr>
          <p:cNvPr id="8194" name="Picture 2" descr="C:\Users\Master\Desktop\Ultime foto\x19.jpg"/>
          <p:cNvPicPr>
            <a:picLocks noChangeAspect="1" noChangeArrowheads="1"/>
          </p:cNvPicPr>
          <p:nvPr/>
        </p:nvPicPr>
        <p:blipFill>
          <a:blip r:embed="rId2" cstate="print"/>
          <a:srcRect/>
          <a:stretch>
            <a:fillRect/>
          </a:stretch>
        </p:blipFill>
        <p:spPr bwMode="auto">
          <a:xfrm>
            <a:off x="3059832" y="4221088"/>
            <a:ext cx="3024336" cy="2216307"/>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8"/>
                                        </p:tgtEl>
                                        <p:attrNameLst>
                                          <p:attrName>ppt_y</p:attrName>
                                        </p:attrNameLst>
                                      </p:cBhvr>
                                      <p:tavLst>
                                        <p:tav tm="0">
                                          <p:val>
                                            <p:strVal val="#ppt_y"/>
                                          </p:val>
                                        </p:tav>
                                        <p:tav tm="100000">
                                          <p:val>
                                            <p:strVal val="#ppt_y"/>
                                          </p:val>
                                        </p:tav>
                                      </p:tavLst>
                                    </p:anim>
                                    <p:anim calcmode="lin" valueType="num">
                                      <p:cBhvr>
                                        <p:cTn id="9"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21" presetClass="entr" presetSubtype="4" fill="hold" nodeType="clickEffect">
                                  <p:stCondLst>
                                    <p:cond delay="0"/>
                                  </p:stCondLst>
                                  <p:childTnLst>
                                    <p:set>
                                      <p:cBhvr>
                                        <p:cTn id="15" dur="1" fill="hold">
                                          <p:stCondLst>
                                            <p:cond delay="0"/>
                                          </p:stCondLst>
                                        </p:cTn>
                                        <p:tgtEl>
                                          <p:spTgt spid="8194"/>
                                        </p:tgtEl>
                                        <p:attrNameLst>
                                          <p:attrName>style.visibility</p:attrName>
                                        </p:attrNameLst>
                                      </p:cBhvr>
                                      <p:to>
                                        <p:strVal val="visible"/>
                                      </p:to>
                                    </p:set>
                                    <p:animEffect transition="in" filter="wheel(4)">
                                      <p:cBhvr>
                                        <p:cTn id="16" dur="2000"/>
                                        <p:tgtEl>
                                          <p:spTgt spid="8194"/>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4">
                                            <p:txEl>
                                              <p:pRg st="0" end="0"/>
                                            </p:txEl>
                                          </p:spTgt>
                                        </p:tgtEl>
                                        <p:attrNameLst>
                                          <p:attrName>style.visibility</p:attrName>
                                        </p:attrNameLst>
                                      </p:cBhvr>
                                      <p:to>
                                        <p:strVal val="visible"/>
                                      </p:to>
                                    </p:set>
                                    <p:anim calcmode="lin" valueType="num">
                                      <p:cBhvr>
                                        <p:cTn id="21" dur="1000" fill="hold"/>
                                        <p:tgtEl>
                                          <p:spTgt spid="4">
                                            <p:txEl>
                                              <p:pRg st="0" end="0"/>
                                            </p:txEl>
                                          </p:spTgt>
                                        </p:tgtEl>
                                        <p:attrNameLst>
                                          <p:attrName>ppt_w</p:attrName>
                                        </p:attrNameLst>
                                      </p:cBhvr>
                                      <p:tavLst>
                                        <p:tav tm="0">
                                          <p:val>
                                            <p:strVal val="#ppt_w*0.70"/>
                                          </p:val>
                                        </p:tav>
                                        <p:tav tm="100000">
                                          <p:val>
                                            <p:strVal val="#ppt_w"/>
                                          </p:val>
                                        </p:tav>
                                      </p:tavLst>
                                    </p:anim>
                                    <p:anim calcmode="lin" valueType="num">
                                      <p:cBhvr>
                                        <p:cTn id="22" dur="1000" fill="hold"/>
                                        <p:tgtEl>
                                          <p:spTgt spid="4">
                                            <p:txEl>
                                              <p:pRg st="0" end="0"/>
                                            </p:txEl>
                                          </p:spTgt>
                                        </p:tgtEl>
                                        <p:attrNameLst>
                                          <p:attrName>ppt_h</p:attrName>
                                        </p:attrNameLst>
                                      </p:cBhvr>
                                      <p:tavLst>
                                        <p:tav tm="0">
                                          <p:val>
                                            <p:strVal val="#ppt_h"/>
                                          </p:val>
                                        </p:tav>
                                        <p:tav tm="100000">
                                          <p:val>
                                            <p:strVal val="#ppt_h"/>
                                          </p:val>
                                        </p:tav>
                                      </p:tavLst>
                                    </p:anim>
                                    <p:animEffect transition="in" filter="fade">
                                      <p:cBhvr>
                                        <p:cTn id="23" dur="1000"/>
                                        <p:tgtEl>
                                          <p:spTgt spid="4">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nodeType="clickEffect">
                                  <p:stCondLst>
                                    <p:cond delay="0"/>
                                  </p:stCondLst>
                                  <p:childTnLst>
                                    <p:set>
                                      <p:cBhvr>
                                        <p:cTn id="27" dur="1" fill="hold">
                                          <p:stCondLst>
                                            <p:cond delay="0"/>
                                          </p:stCondLst>
                                        </p:cTn>
                                        <p:tgtEl>
                                          <p:spTgt spid="4">
                                            <p:txEl>
                                              <p:pRg st="1" end="1"/>
                                            </p:txEl>
                                          </p:spTgt>
                                        </p:tgtEl>
                                        <p:attrNameLst>
                                          <p:attrName>style.visibility</p:attrName>
                                        </p:attrNameLst>
                                      </p:cBhvr>
                                      <p:to>
                                        <p:strVal val="visible"/>
                                      </p:to>
                                    </p:set>
                                    <p:anim calcmode="lin" valueType="num">
                                      <p:cBhvr>
                                        <p:cTn id="28" dur="1000" fill="hold"/>
                                        <p:tgtEl>
                                          <p:spTgt spid="4">
                                            <p:txEl>
                                              <p:pRg st="1" end="1"/>
                                            </p:txEl>
                                          </p:spTgt>
                                        </p:tgtEl>
                                        <p:attrNameLst>
                                          <p:attrName>ppt_w</p:attrName>
                                        </p:attrNameLst>
                                      </p:cBhvr>
                                      <p:tavLst>
                                        <p:tav tm="0">
                                          <p:val>
                                            <p:strVal val="#ppt_w*0.70"/>
                                          </p:val>
                                        </p:tav>
                                        <p:tav tm="100000">
                                          <p:val>
                                            <p:strVal val="#ppt_w"/>
                                          </p:val>
                                        </p:tav>
                                      </p:tavLst>
                                    </p:anim>
                                    <p:anim calcmode="lin" valueType="num">
                                      <p:cBhvr>
                                        <p:cTn id="29" dur="1000" fill="hold"/>
                                        <p:tgtEl>
                                          <p:spTgt spid="4">
                                            <p:txEl>
                                              <p:pRg st="1" end="1"/>
                                            </p:txEl>
                                          </p:spTgt>
                                        </p:tgtEl>
                                        <p:attrNameLst>
                                          <p:attrName>ppt_h</p:attrName>
                                        </p:attrNameLst>
                                      </p:cBhvr>
                                      <p:tavLst>
                                        <p:tav tm="0">
                                          <p:val>
                                            <p:strVal val="#ppt_h"/>
                                          </p:val>
                                        </p:tav>
                                        <p:tav tm="100000">
                                          <p:val>
                                            <p:strVal val="#ppt_h"/>
                                          </p:val>
                                        </p:tav>
                                      </p:tavLst>
                                    </p:anim>
                                    <p:animEffect transition="in" filter="fade">
                                      <p:cBhvr>
                                        <p:cTn id="30" dur="1000"/>
                                        <p:tgtEl>
                                          <p:spTgt spid="4">
                                            <p:txEl>
                                              <p:pRg st="1" end="1"/>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nodeType="clickEffect">
                                  <p:stCondLst>
                                    <p:cond delay="0"/>
                                  </p:stCondLst>
                                  <p:childTnLst>
                                    <p:set>
                                      <p:cBhvr>
                                        <p:cTn id="34" dur="1" fill="hold">
                                          <p:stCondLst>
                                            <p:cond delay="0"/>
                                          </p:stCondLst>
                                        </p:cTn>
                                        <p:tgtEl>
                                          <p:spTgt spid="4">
                                            <p:txEl>
                                              <p:pRg st="2" end="2"/>
                                            </p:txEl>
                                          </p:spTgt>
                                        </p:tgtEl>
                                        <p:attrNameLst>
                                          <p:attrName>style.visibility</p:attrName>
                                        </p:attrNameLst>
                                      </p:cBhvr>
                                      <p:to>
                                        <p:strVal val="visible"/>
                                      </p:to>
                                    </p:set>
                                    <p:anim calcmode="lin" valueType="num">
                                      <p:cBhvr>
                                        <p:cTn id="35" dur="1000" fill="hold"/>
                                        <p:tgtEl>
                                          <p:spTgt spid="4">
                                            <p:txEl>
                                              <p:pRg st="2" end="2"/>
                                            </p:txEl>
                                          </p:spTgt>
                                        </p:tgtEl>
                                        <p:attrNameLst>
                                          <p:attrName>ppt_w</p:attrName>
                                        </p:attrNameLst>
                                      </p:cBhvr>
                                      <p:tavLst>
                                        <p:tav tm="0">
                                          <p:val>
                                            <p:strVal val="#ppt_w*0.70"/>
                                          </p:val>
                                        </p:tav>
                                        <p:tav tm="100000">
                                          <p:val>
                                            <p:strVal val="#ppt_w"/>
                                          </p:val>
                                        </p:tav>
                                      </p:tavLst>
                                    </p:anim>
                                    <p:anim calcmode="lin" valueType="num">
                                      <p:cBhvr>
                                        <p:cTn id="36" dur="1000" fill="hold"/>
                                        <p:tgtEl>
                                          <p:spTgt spid="4">
                                            <p:txEl>
                                              <p:pRg st="2" end="2"/>
                                            </p:txEl>
                                          </p:spTgt>
                                        </p:tgtEl>
                                        <p:attrNameLst>
                                          <p:attrName>ppt_h</p:attrName>
                                        </p:attrNameLst>
                                      </p:cBhvr>
                                      <p:tavLst>
                                        <p:tav tm="0">
                                          <p:val>
                                            <p:strVal val="#ppt_h"/>
                                          </p:val>
                                        </p:tav>
                                        <p:tav tm="100000">
                                          <p:val>
                                            <p:strVal val="#ppt_h"/>
                                          </p:val>
                                        </p:tav>
                                      </p:tavLst>
                                    </p:anim>
                                    <p:animEffect transition="in" filter="fade">
                                      <p:cBhvr>
                                        <p:cTn id="37" dur="10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23528" y="260648"/>
            <a:ext cx="8101408" cy="576064"/>
          </a:xfrm>
        </p:spPr>
        <p:txBody>
          <a:bodyPr>
            <a:noAutofit/>
          </a:bodyPr>
          <a:lstStyle/>
          <a:p>
            <a:pPr fontAlgn="base"/>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Adolescenza e scuola</a:t>
            </a:r>
            <a:br>
              <a:rPr lang="it-IT" sz="4000" b="1" dirty="0" smtClean="0">
                <a:solidFill>
                  <a:srgbClr val="FF0000"/>
                </a:solidFill>
              </a:rPr>
            </a:br>
            <a:r>
              <a:rPr lang="it-IT" sz="4000" b="1" dirty="0" smtClean="0">
                <a:solidFill>
                  <a:srgbClr val="FF0000"/>
                </a:solidFill>
              </a:rPr>
              <a:t/>
            </a:r>
            <a:br>
              <a:rPr lang="it-IT" sz="4000" b="1" dirty="0" smtClean="0">
                <a:solidFill>
                  <a:srgbClr val="FF0000"/>
                </a:solidFill>
              </a:rPr>
            </a:br>
            <a:endParaRPr lang="it-IT" sz="4000" b="1" dirty="0">
              <a:solidFill>
                <a:srgbClr val="FF0000"/>
              </a:solidFill>
            </a:endParaRPr>
          </a:p>
        </p:txBody>
      </p:sp>
      <p:sp>
        <p:nvSpPr>
          <p:cNvPr id="4" name="CasellaDiTesto 3"/>
          <p:cNvSpPr txBox="1"/>
          <p:nvPr/>
        </p:nvSpPr>
        <p:spPr>
          <a:xfrm>
            <a:off x="395536" y="1484784"/>
            <a:ext cx="8352928" cy="2308324"/>
          </a:xfrm>
          <a:prstGeom prst="rect">
            <a:avLst/>
          </a:prstGeom>
          <a:solidFill>
            <a:srgbClr val="FFFF00"/>
          </a:solidFill>
          <a:ln w="25400">
            <a:solidFill>
              <a:schemeClr val="accent1"/>
            </a:solidFill>
          </a:ln>
        </p:spPr>
        <p:txBody>
          <a:bodyPr wrap="square" rtlCol="0">
            <a:spAutoFit/>
          </a:bodyPr>
          <a:lstStyle/>
          <a:p>
            <a:pPr algn="just"/>
            <a:r>
              <a:rPr lang="it-IT" b="1" dirty="0" smtClean="0">
                <a:solidFill>
                  <a:srgbClr val="FF0000"/>
                </a:solidFill>
              </a:rPr>
              <a:t>Importante in questi casi è il dialogo</a:t>
            </a:r>
            <a:r>
              <a:rPr lang="it-IT" dirty="0" smtClean="0"/>
              <a:t>, sempre costante, soprattutto su argomenti delicati in questa fascia di età, come il sesso e le droghe. Affrontando questi temi insieme ai compagni, il ragazzo si sentirà libero di esprimere la sua opinione, i suoi pensieri e le proprie esperienze personali. </a:t>
            </a:r>
          </a:p>
          <a:p>
            <a:pPr algn="just"/>
            <a:r>
              <a:rPr lang="it-IT" b="1" dirty="0" smtClean="0">
                <a:solidFill>
                  <a:srgbClr val="FF0000"/>
                </a:solidFill>
              </a:rPr>
              <a:t>Con l’insegnante </a:t>
            </a:r>
            <a:r>
              <a:rPr lang="it-IT" dirty="0" smtClean="0"/>
              <a:t>come guida, chiedere consigli sarà addirittura più semplice. Il ruolo del docente in questo caso è fondamentale: può essere un amico con cui confidarsi (soprattutto in questa fase in cui i genitori vengono messi in secondo piano) perché è sempre un adulto da cui apprendere.</a:t>
            </a:r>
            <a:endParaRPr lang="it-IT" dirty="0"/>
          </a:p>
        </p:txBody>
      </p:sp>
      <p:sp>
        <p:nvSpPr>
          <p:cNvPr id="6" name="Segnaposto data 5"/>
          <p:cNvSpPr>
            <a:spLocks noGrp="1"/>
          </p:cNvSpPr>
          <p:nvPr>
            <p:ph type="dt" sz="half" idx="10"/>
          </p:nvPr>
        </p:nvSpPr>
        <p:spPr/>
        <p:txBody>
          <a:bodyPr/>
          <a:lstStyle/>
          <a:p>
            <a:fld id="{77A2F5B5-68E0-4504-9D23-00372D98D059}" type="datetime1">
              <a:rPr lang="it-IT" smtClean="0"/>
              <a:pPr/>
              <a:t>09/12/2019</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16</a:t>
            </a:fld>
            <a:endParaRPr lang="it-IT"/>
          </a:p>
        </p:txBody>
      </p:sp>
      <p:sp>
        <p:nvSpPr>
          <p:cNvPr id="8" name="CasellaDiTesto 7"/>
          <p:cNvSpPr txBox="1"/>
          <p:nvPr/>
        </p:nvSpPr>
        <p:spPr>
          <a:xfrm>
            <a:off x="179512" y="980728"/>
            <a:ext cx="8424936" cy="461665"/>
          </a:xfrm>
          <a:prstGeom prst="rect">
            <a:avLst/>
          </a:prstGeom>
          <a:noFill/>
        </p:spPr>
        <p:txBody>
          <a:bodyPr wrap="square" rtlCol="0">
            <a:spAutoFit/>
          </a:bodyPr>
          <a:lstStyle/>
          <a:p>
            <a:pPr algn="ctr"/>
            <a:r>
              <a:rPr lang="it-IT" sz="2400" b="1" dirty="0" smtClean="0">
                <a:solidFill>
                  <a:srgbClr val="0070C0"/>
                </a:solidFill>
              </a:rPr>
              <a:t>Il ruolo-guida degli insegnanti</a:t>
            </a:r>
            <a:endParaRPr lang="it-IT" sz="2400" dirty="0">
              <a:solidFill>
                <a:srgbClr val="0070C0"/>
              </a:solidFill>
            </a:endParaRPr>
          </a:p>
        </p:txBody>
      </p:sp>
      <p:pic>
        <p:nvPicPr>
          <p:cNvPr id="9218" name="Picture 2" descr="C:\Users\Master\Desktop\Ultime foto\x4.jpg"/>
          <p:cNvPicPr>
            <a:picLocks noChangeAspect="1" noChangeArrowheads="1"/>
          </p:cNvPicPr>
          <p:nvPr/>
        </p:nvPicPr>
        <p:blipFill>
          <a:blip r:embed="rId2" cstate="print"/>
          <a:srcRect/>
          <a:stretch>
            <a:fillRect/>
          </a:stretch>
        </p:blipFill>
        <p:spPr bwMode="auto">
          <a:xfrm>
            <a:off x="2627784" y="3933056"/>
            <a:ext cx="3600400" cy="2448801"/>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8"/>
                                        </p:tgtEl>
                                        <p:attrNameLst>
                                          <p:attrName>ppt_y</p:attrName>
                                        </p:attrNameLst>
                                      </p:cBhvr>
                                      <p:tavLst>
                                        <p:tav tm="0">
                                          <p:val>
                                            <p:strVal val="#ppt_y"/>
                                          </p:val>
                                        </p:tav>
                                        <p:tav tm="100000">
                                          <p:val>
                                            <p:strVal val="#ppt_y"/>
                                          </p:val>
                                        </p:tav>
                                      </p:tavLst>
                                    </p:anim>
                                    <p:anim calcmode="lin" valueType="num">
                                      <p:cBhvr>
                                        <p:cTn id="9"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21" presetClass="entr" presetSubtype="4" fill="hold" nodeType="clickEffect">
                                  <p:stCondLst>
                                    <p:cond delay="0"/>
                                  </p:stCondLst>
                                  <p:childTnLst>
                                    <p:set>
                                      <p:cBhvr>
                                        <p:cTn id="15" dur="1" fill="hold">
                                          <p:stCondLst>
                                            <p:cond delay="0"/>
                                          </p:stCondLst>
                                        </p:cTn>
                                        <p:tgtEl>
                                          <p:spTgt spid="9218"/>
                                        </p:tgtEl>
                                        <p:attrNameLst>
                                          <p:attrName>style.visibility</p:attrName>
                                        </p:attrNameLst>
                                      </p:cBhvr>
                                      <p:to>
                                        <p:strVal val="visible"/>
                                      </p:to>
                                    </p:set>
                                    <p:animEffect transition="in" filter="wheel(4)">
                                      <p:cBhvr>
                                        <p:cTn id="16" dur="2000"/>
                                        <p:tgtEl>
                                          <p:spTgt spid="9218"/>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4">
                                            <p:txEl>
                                              <p:pRg st="0" end="0"/>
                                            </p:txEl>
                                          </p:spTgt>
                                        </p:tgtEl>
                                        <p:attrNameLst>
                                          <p:attrName>style.visibility</p:attrName>
                                        </p:attrNameLst>
                                      </p:cBhvr>
                                      <p:to>
                                        <p:strVal val="visible"/>
                                      </p:to>
                                    </p:set>
                                    <p:anim calcmode="lin" valueType="num">
                                      <p:cBhvr>
                                        <p:cTn id="21" dur="1000" fill="hold"/>
                                        <p:tgtEl>
                                          <p:spTgt spid="4">
                                            <p:txEl>
                                              <p:pRg st="0" end="0"/>
                                            </p:txEl>
                                          </p:spTgt>
                                        </p:tgtEl>
                                        <p:attrNameLst>
                                          <p:attrName>ppt_w</p:attrName>
                                        </p:attrNameLst>
                                      </p:cBhvr>
                                      <p:tavLst>
                                        <p:tav tm="0">
                                          <p:val>
                                            <p:strVal val="#ppt_w*0.70"/>
                                          </p:val>
                                        </p:tav>
                                        <p:tav tm="100000">
                                          <p:val>
                                            <p:strVal val="#ppt_w"/>
                                          </p:val>
                                        </p:tav>
                                      </p:tavLst>
                                    </p:anim>
                                    <p:anim calcmode="lin" valueType="num">
                                      <p:cBhvr>
                                        <p:cTn id="22" dur="1000" fill="hold"/>
                                        <p:tgtEl>
                                          <p:spTgt spid="4">
                                            <p:txEl>
                                              <p:pRg st="0" end="0"/>
                                            </p:txEl>
                                          </p:spTgt>
                                        </p:tgtEl>
                                        <p:attrNameLst>
                                          <p:attrName>ppt_h</p:attrName>
                                        </p:attrNameLst>
                                      </p:cBhvr>
                                      <p:tavLst>
                                        <p:tav tm="0">
                                          <p:val>
                                            <p:strVal val="#ppt_h"/>
                                          </p:val>
                                        </p:tav>
                                        <p:tav tm="100000">
                                          <p:val>
                                            <p:strVal val="#ppt_h"/>
                                          </p:val>
                                        </p:tav>
                                      </p:tavLst>
                                    </p:anim>
                                    <p:animEffect transition="in" filter="fade">
                                      <p:cBhvr>
                                        <p:cTn id="23" dur="1000"/>
                                        <p:tgtEl>
                                          <p:spTgt spid="4">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nodeType="clickEffect">
                                  <p:stCondLst>
                                    <p:cond delay="0"/>
                                  </p:stCondLst>
                                  <p:childTnLst>
                                    <p:set>
                                      <p:cBhvr>
                                        <p:cTn id="27" dur="1" fill="hold">
                                          <p:stCondLst>
                                            <p:cond delay="0"/>
                                          </p:stCondLst>
                                        </p:cTn>
                                        <p:tgtEl>
                                          <p:spTgt spid="4">
                                            <p:txEl>
                                              <p:pRg st="1" end="1"/>
                                            </p:txEl>
                                          </p:spTgt>
                                        </p:tgtEl>
                                        <p:attrNameLst>
                                          <p:attrName>style.visibility</p:attrName>
                                        </p:attrNameLst>
                                      </p:cBhvr>
                                      <p:to>
                                        <p:strVal val="visible"/>
                                      </p:to>
                                    </p:set>
                                    <p:anim calcmode="lin" valueType="num">
                                      <p:cBhvr>
                                        <p:cTn id="28" dur="1000" fill="hold"/>
                                        <p:tgtEl>
                                          <p:spTgt spid="4">
                                            <p:txEl>
                                              <p:pRg st="1" end="1"/>
                                            </p:txEl>
                                          </p:spTgt>
                                        </p:tgtEl>
                                        <p:attrNameLst>
                                          <p:attrName>ppt_w</p:attrName>
                                        </p:attrNameLst>
                                      </p:cBhvr>
                                      <p:tavLst>
                                        <p:tav tm="0">
                                          <p:val>
                                            <p:strVal val="#ppt_w*0.70"/>
                                          </p:val>
                                        </p:tav>
                                        <p:tav tm="100000">
                                          <p:val>
                                            <p:strVal val="#ppt_w"/>
                                          </p:val>
                                        </p:tav>
                                      </p:tavLst>
                                    </p:anim>
                                    <p:anim calcmode="lin" valueType="num">
                                      <p:cBhvr>
                                        <p:cTn id="29" dur="1000" fill="hold"/>
                                        <p:tgtEl>
                                          <p:spTgt spid="4">
                                            <p:txEl>
                                              <p:pRg st="1" end="1"/>
                                            </p:txEl>
                                          </p:spTgt>
                                        </p:tgtEl>
                                        <p:attrNameLst>
                                          <p:attrName>ppt_h</p:attrName>
                                        </p:attrNameLst>
                                      </p:cBhvr>
                                      <p:tavLst>
                                        <p:tav tm="0">
                                          <p:val>
                                            <p:strVal val="#ppt_h"/>
                                          </p:val>
                                        </p:tav>
                                        <p:tav tm="100000">
                                          <p:val>
                                            <p:strVal val="#ppt_h"/>
                                          </p:val>
                                        </p:tav>
                                      </p:tavLst>
                                    </p:anim>
                                    <p:animEffect transition="in" filter="fade">
                                      <p:cBhvr>
                                        <p:cTn id="30" dur="10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23528" y="260648"/>
            <a:ext cx="8101408" cy="576064"/>
          </a:xfrm>
        </p:spPr>
        <p:txBody>
          <a:bodyPr>
            <a:noAutofit/>
          </a:bodyPr>
          <a:lstStyle/>
          <a:p>
            <a:pPr fontAlgn="base"/>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Adolescenza e scuola</a:t>
            </a:r>
            <a:br>
              <a:rPr lang="it-IT" sz="4000" b="1" dirty="0" smtClean="0">
                <a:solidFill>
                  <a:srgbClr val="FF0000"/>
                </a:solidFill>
              </a:rPr>
            </a:br>
            <a:r>
              <a:rPr lang="it-IT" sz="4000" b="1" dirty="0" smtClean="0">
                <a:solidFill>
                  <a:srgbClr val="FF0000"/>
                </a:solidFill>
              </a:rPr>
              <a:t/>
            </a:r>
            <a:br>
              <a:rPr lang="it-IT" sz="4000" b="1" dirty="0" smtClean="0">
                <a:solidFill>
                  <a:srgbClr val="FF0000"/>
                </a:solidFill>
              </a:rPr>
            </a:br>
            <a:endParaRPr lang="it-IT" sz="4000" b="1" dirty="0">
              <a:solidFill>
                <a:srgbClr val="FF0000"/>
              </a:solidFill>
            </a:endParaRPr>
          </a:p>
        </p:txBody>
      </p:sp>
      <p:sp>
        <p:nvSpPr>
          <p:cNvPr id="4" name="CasellaDiTesto 3"/>
          <p:cNvSpPr txBox="1"/>
          <p:nvPr/>
        </p:nvSpPr>
        <p:spPr>
          <a:xfrm>
            <a:off x="395536" y="1484784"/>
            <a:ext cx="8352928" cy="3139321"/>
          </a:xfrm>
          <a:prstGeom prst="rect">
            <a:avLst/>
          </a:prstGeom>
          <a:solidFill>
            <a:srgbClr val="FFFF00"/>
          </a:solidFill>
          <a:ln w="25400">
            <a:solidFill>
              <a:schemeClr val="accent1"/>
            </a:solidFill>
          </a:ln>
        </p:spPr>
        <p:txBody>
          <a:bodyPr wrap="square" rtlCol="0">
            <a:spAutoFit/>
          </a:bodyPr>
          <a:lstStyle/>
          <a:p>
            <a:pPr algn="just"/>
            <a:r>
              <a:rPr lang="it-IT" b="1" dirty="0" smtClean="0">
                <a:solidFill>
                  <a:srgbClr val="FF0000"/>
                </a:solidFill>
              </a:rPr>
              <a:t>Un ragazzo in fase adolescenziale </a:t>
            </a:r>
            <a:r>
              <a:rPr lang="it-IT" dirty="0" smtClean="0"/>
              <a:t>ha bisogno di una guida, un adulto che lo accetti con la sua personalità ma che sappia fargli da conducente nelle decisioni più difficili. </a:t>
            </a:r>
          </a:p>
          <a:p>
            <a:pPr algn="just"/>
            <a:r>
              <a:rPr lang="it-IT" b="1" dirty="0" smtClean="0">
                <a:solidFill>
                  <a:srgbClr val="FF0000"/>
                </a:solidFill>
              </a:rPr>
              <a:t>“E’ una fase, passerà” </a:t>
            </a:r>
            <a:r>
              <a:rPr lang="it-IT" dirty="0" smtClean="0"/>
              <a:t>sentiamo spesso dire quando i giovani arrivano alla soglia di età fra i 13 e i 17/18 anni e non c’è nulla di più vero, ma rendergli più semplice la salita spetta alla famiglia e soprattutto agli educatori, con cui i ragazzi passano molto tempo, soprattutto nell’ambito delle relazioni tra coetanei. </a:t>
            </a:r>
          </a:p>
          <a:p>
            <a:pPr algn="just"/>
            <a:r>
              <a:rPr lang="it-IT" b="1" dirty="0" smtClean="0">
                <a:solidFill>
                  <a:srgbClr val="FF0000"/>
                </a:solidFill>
              </a:rPr>
              <a:t>E’ proprio in merito a questo </a:t>
            </a:r>
            <a:r>
              <a:rPr lang="it-IT" dirty="0" smtClean="0"/>
              <a:t>che un’insegnante può intervenire parlando con i suoi allievi e approfittando delle sue ore di lezione per approfondire questioni care ai ragazzi. </a:t>
            </a:r>
          </a:p>
          <a:p>
            <a:pPr algn="just"/>
            <a:r>
              <a:rPr lang="it-IT" b="1" dirty="0" smtClean="0">
                <a:solidFill>
                  <a:srgbClr val="FF0000"/>
                </a:solidFill>
              </a:rPr>
              <a:t>Anche se si finisce a parlare di una partita di calcio</a:t>
            </a:r>
            <a:r>
              <a:rPr lang="it-IT" dirty="0" smtClean="0"/>
              <a:t>, sarà comunque utile osservare i comportamenti degli allievi e farne tesoro, per completare il percorso di “soccorso”.</a:t>
            </a:r>
            <a:endParaRPr lang="it-IT" dirty="0"/>
          </a:p>
        </p:txBody>
      </p:sp>
      <p:sp>
        <p:nvSpPr>
          <p:cNvPr id="6" name="Segnaposto data 5"/>
          <p:cNvSpPr>
            <a:spLocks noGrp="1"/>
          </p:cNvSpPr>
          <p:nvPr>
            <p:ph type="dt" sz="half" idx="10"/>
          </p:nvPr>
        </p:nvSpPr>
        <p:spPr/>
        <p:txBody>
          <a:bodyPr/>
          <a:lstStyle/>
          <a:p>
            <a:fld id="{43894D1D-0EC4-4152-97B5-EB13F4D32EA1}" type="datetime1">
              <a:rPr lang="it-IT" smtClean="0"/>
              <a:pPr/>
              <a:t>09/12/2019</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17</a:t>
            </a:fld>
            <a:endParaRPr lang="it-IT"/>
          </a:p>
        </p:txBody>
      </p:sp>
      <p:sp>
        <p:nvSpPr>
          <p:cNvPr id="8" name="CasellaDiTesto 7"/>
          <p:cNvSpPr txBox="1"/>
          <p:nvPr/>
        </p:nvSpPr>
        <p:spPr>
          <a:xfrm>
            <a:off x="251520" y="980728"/>
            <a:ext cx="8352928" cy="461665"/>
          </a:xfrm>
          <a:prstGeom prst="rect">
            <a:avLst/>
          </a:prstGeom>
          <a:noFill/>
        </p:spPr>
        <p:txBody>
          <a:bodyPr wrap="square" rtlCol="0">
            <a:spAutoFit/>
          </a:bodyPr>
          <a:lstStyle/>
          <a:p>
            <a:pPr algn="ctr"/>
            <a:r>
              <a:rPr lang="it-IT" sz="2400" b="1" dirty="0" smtClean="0">
                <a:solidFill>
                  <a:srgbClr val="0070C0"/>
                </a:solidFill>
              </a:rPr>
              <a:t>Rafforzare l’alleanza: </a:t>
            </a:r>
            <a:r>
              <a:rPr lang="it-IT" sz="2400" b="1" dirty="0" err="1" smtClean="0">
                <a:solidFill>
                  <a:srgbClr val="0070C0"/>
                </a:solidFill>
              </a:rPr>
              <a:t>scuola-famiglia-altre</a:t>
            </a:r>
            <a:r>
              <a:rPr lang="it-IT" sz="2400" b="1" dirty="0" smtClean="0">
                <a:solidFill>
                  <a:srgbClr val="0070C0"/>
                </a:solidFill>
              </a:rPr>
              <a:t> agenzie educative</a:t>
            </a:r>
            <a:endParaRPr lang="it-IT" sz="2400" dirty="0">
              <a:solidFill>
                <a:srgbClr val="0070C0"/>
              </a:solidFill>
            </a:endParaRPr>
          </a:p>
        </p:txBody>
      </p:sp>
      <p:pic>
        <p:nvPicPr>
          <p:cNvPr id="10242" name="Picture 2" descr="C:\Users\Master\Desktop\Ultime foto\x22.jpg"/>
          <p:cNvPicPr>
            <a:picLocks noChangeAspect="1" noChangeArrowheads="1"/>
          </p:cNvPicPr>
          <p:nvPr/>
        </p:nvPicPr>
        <p:blipFill>
          <a:blip r:embed="rId2" cstate="print"/>
          <a:srcRect/>
          <a:stretch>
            <a:fillRect/>
          </a:stretch>
        </p:blipFill>
        <p:spPr bwMode="auto">
          <a:xfrm>
            <a:off x="3131840" y="4718868"/>
            <a:ext cx="2808312" cy="1970010"/>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8"/>
                                        </p:tgtEl>
                                        <p:attrNameLst>
                                          <p:attrName>ppt_y</p:attrName>
                                        </p:attrNameLst>
                                      </p:cBhvr>
                                      <p:tavLst>
                                        <p:tav tm="0">
                                          <p:val>
                                            <p:strVal val="#ppt_y"/>
                                          </p:val>
                                        </p:tav>
                                        <p:tav tm="100000">
                                          <p:val>
                                            <p:strVal val="#ppt_y"/>
                                          </p:val>
                                        </p:tav>
                                      </p:tavLst>
                                    </p:anim>
                                    <p:anim calcmode="lin" valueType="num">
                                      <p:cBhvr>
                                        <p:cTn id="9"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21" presetClass="entr" presetSubtype="4" fill="hold" nodeType="clickEffect">
                                  <p:stCondLst>
                                    <p:cond delay="0"/>
                                  </p:stCondLst>
                                  <p:childTnLst>
                                    <p:set>
                                      <p:cBhvr>
                                        <p:cTn id="15" dur="1" fill="hold">
                                          <p:stCondLst>
                                            <p:cond delay="0"/>
                                          </p:stCondLst>
                                        </p:cTn>
                                        <p:tgtEl>
                                          <p:spTgt spid="10242"/>
                                        </p:tgtEl>
                                        <p:attrNameLst>
                                          <p:attrName>style.visibility</p:attrName>
                                        </p:attrNameLst>
                                      </p:cBhvr>
                                      <p:to>
                                        <p:strVal val="visible"/>
                                      </p:to>
                                    </p:set>
                                    <p:animEffect transition="in" filter="wheel(4)">
                                      <p:cBhvr>
                                        <p:cTn id="16" dur="2000"/>
                                        <p:tgtEl>
                                          <p:spTgt spid="10242"/>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4">
                                            <p:txEl>
                                              <p:pRg st="0" end="0"/>
                                            </p:txEl>
                                          </p:spTgt>
                                        </p:tgtEl>
                                        <p:attrNameLst>
                                          <p:attrName>style.visibility</p:attrName>
                                        </p:attrNameLst>
                                      </p:cBhvr>
                                      <p:to>
                                        <p:strVal val="visible"/>
                                      </p:to>
                                    </p:set>
                                    <p:anim calcmode="lin" valueType="num">
                                      <p:cBhvr>
                                        <p:cTn id="21" dur="1000" fill="hold"/>
                                        <p:tgtEl>
                                          <p:spTgt spid="4">
                                            <p:txEl>
                                              <p:pRg st="0" end="0"/>
                                            </p:txEl>
                                          </p:spTgt>
                                        </p:tgtEl>
                                        <p:attrNameLst>
                                          <p:attrName>ppt_w</p:attrName>
                                        </p:attrNameLst>
                                      </p:cBhvr>
                                      <p:tavLst>
                                        <p:tav tm="0">
                                          <p:val>
                                            <p:strVal val="#ppt_w*0.70"/>
                                          </p:val>
                                        </p:tav>
                                        <p:tav tm="100000">
                                          <p:val>
                                            <p:strVal val="#ppt_w"/>
                                          </p:val>
                                        </p:tav>
                                      </p:tavLst>
                                    </p:anim>
                                    <p:anim calcmode="lin" valueType="num">
                                      <p:cBhvr>
                                        <p:cTn id="22" dur="1000" fill="hold"/>
                                        <p:tgtEl>
                                          <p:spTgt spid="4">
                                            <p:txEl>
                                              <p:pRg st="0" end="0"/>
                                            </p:txEl>
                                          </p:spTgt>
                                        </p:tgtEl>
                                        <p:attrNameLst>
                                          <p:attrName>ppt_h</p:attrName>
                                        </p:attrNameLst>
                                      </p:cBhvr>
                                      <p:tavLst>
                                        <p:tav tm="0">
                                          <p:val>
                                            <p:strVal val="#ppt_h"/>
                                          </p:val>
                                        </p:tav>
                                        <p:tav tm="100000">
                                          <p:val>
                                            <p:strVal val="#ppt_h"/>
                                          </p:val>
                                        </p:tav>
                                      </p:tavLst>
                                    </p:anim>
                                    <p:animEffect transition="in" filter="fade">
                                      <p:cBhvr>
                                        <p:cTn id="23" dur="1000"/>
                                        <p:tgtEl>
                                          <p:spTgt spid="4">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nodeType="clickEffect">
                                  <p:stCondLst>
                                    <p:cond delay="0"/>
                                  </p:stCondLst>
                                  <p:childTnLst>
                                    <p:set>
                                      <p:cBhvr>
                                        <p:cTn id="27" dur="1" fill="hold">
                                          <p:stCondLst>
                                            <p:cond delay="0"/>
                                          </p:stCondLst>
                                        </p:cTn>
                                        <p:tgtEl>
                                          <p:spTgt spid="4">
                                            <p:txEl>
                                              <p:pRg st="1" end="1"/>
                                            </p:txEl>
                                          </p:spTgt>
                                        </p:tgtEl>
                                        <p:attrNameLst>
                                          <p:attrName>style.visibility</p:attrName>
                                        </p:attrNameLst>
                                      </p:cBhvr>
                                      <p:to>
                                        <p:strVal val="visible"/>
                                      </p:to>
                                    </p:set>
                                    <p:anim calcmode="lin" valueType="num">
                                      <p:cBhvr>
                                        <p:cTn id="28" dur="1000" fill="hold"/>
                                        <p:tgtEl>
                                          <p:spTgt spid="4">
                                            <p:txEl>
                                              <p:pRg st="1" end="1"/>
                                            </p:txEl>
                                          </p:spTgt>
                                        </p:tgtEl>
                                        <p:attrNameLst>
                                          <p:attrName>ppt_w</p:attrName>
                                        </p:attrNameLst>
                                      </p:cBhvr>
                                      <p:tavLst>
                                        <p:tav tm="0">
                                          <p:val>
                                            <p:strVal val="#ppt_w*0.70"/>
                                          </p:val>
                                        </p:tav>
                                        <p:tav tm="100000">
                                          <p:val>
                                            <p:strVal val="#ppt_w"/>
                                          </p:val>
                                        </p:tav>
                                      </p:tavLst>
                                    </p:anim>
                                    <p:anim calcmode="lin" valueType="num">
                                      <p:cBhvr>
                                        <p:cTn id="29" dur="1000" fill="hold"/>
                                        <p:tgtEl>
                                          <p:spTgt spid="4">
                                            <p:txEl>
                                              <p:pRg st="1" end="1"/>
                                            </p:txEl>
                                          </p:spTgt>
                                        </p:tgtEl>
                                        <p:attrNameLst>
                                          <p:attrName>ppt_h</p:attrName>
                                        </p:attrNameLst>
                                      </p:cBhvr>
                                      <p:tavLst>
                                        <p:tav tm="0">
                                          <p:val>
                                            <p:strVal val="#ppt_h"/>
                                          </p:val>
                                        </p:tav>
                                        <p:tav tm="100000">
                                          <p:val>
                                            <p:strVal val="#ppt_h"/>
                                          </p:val>
                                        </p:tav>
                                      </p:tavLst>
                                    </p:anim>
                                    <p:animEffect transition="in" filter="fade">
                                      <p:cBhvr>
                                        <p:cTn id="30" dur="1000"/>
                                        <p:tgtEl>
                                          <p:spTgt spid="4">
                                            <p:txEl>
                                              <p:pRg st="1" end="1"/>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nodeType="clickEffect">
                                  <p:stCondLst>
                                    <p:cond delay="0"/>
                                  </p:stCondLst>
                                  <p:childTnLst>
                                    <p:set>
                                      <p:cBhvr>
                                        <p:cTn id="34" dur="1" fill="hold">
                                          <p:stCondLst>
                                            <p:cond delay="0"/>
                                          </p:stCondLst>
                                        </p:cTn>
                                        <p:tgtEl>
                                          <p:spTgt spid="4">
                                            <p:txEl>
                                              <p:pRg st="2" end="2"/>
                                            </p:txEl>
                                          </p:spTgt>
                                        </p:tgtEl>
                                        <p:attrNameLst>
                                          <p:attrName>style.visibility</p:attrName>
                                        </p:attrNameLst>
                                      </p:cBhvr>
                                      <p:to>
                                        <p:strVal val="visible"/>
                                      </p:to>
                                    </p:set>
                                    <p:anim calcmode="lin" valueType="num">
                                      <p:cBhvr>
                                        <p:cTn id="35" dur="1000" fill="hold"/>
                                        <p:tgtEl>
                                          <p:spTgt spid="4">
                                            <p:txEl>
                                              <p:pRg st="2" end="2"/>
                                            </p:txEl>
                                          </p:spTgt>
                                        </p:tgtEl>
                                        <p:attrNameLst>
                                          <p:attrName>ppt_w</p:attrName>
                                        </p:attrNameLst>
                                      </p:cBhvr>
                                      <p:tavLst>
                                        <p:tav tm="0">
                                          <p:val>
                                            <p:strVal val="#ppt_w*0.70"/>
                                          </p:val>
                                        </p:tav>
                                        <p:tav tm="100000">
                                          <p:val>
                                            <p:strVal val="#ppt_w"/>
                                          </p:val>
                                        </p:tav>
                                      </p:tavLst>
                                    </p:anim>
                                    <p:anim calcmode="lin" valueType="num">
                                      <p:cBhvr>
                                        <p:cTn id="36" dur="1000" fill="hold"/>
                                        <p:tgtEl>
                                          <p:spTgt spid="4">
                                            <p:txEl>
                                              <p:pRg st="2" end="2"/>
                                            </p:txEl>
                                          </p:spTgt>
                                        </p:tgtEl>
                                        <p:attrNameLst>
                                          <p:attrName>ppt_h</p:attrName>
                                        </p:attrNameLst>
                                      </p:cBhvr>
                                      <p:tavLst>
                                        <p:tav tm="0">
                                          <p:val>
                                            <p:strVal val="#ppt_h"/>
                                          </p:val>
                                        </p:tav>
                                        <p:tav tm="100000">
                                          <p:val>
                                            <p:strVal val="#ppt_h"/>
                                          </p:val>
                                        </p:tav>
                                      </p:tavLst>
                                    </p:anim>
                                    <p:animEffect transition="in" filter="fade">
                                      <p:cBhvr>
                                        <p:cTn id="37" dur="1000"/>
                                        <p:tgtEl>
                                          <p:spTgt spid="4">
                                            <p:txEl>
                                              <p:pRg st="2" end="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nodeType="clickEffect">
                                  <p:stCondLst>
                                    <p:cond delay="0"/>
                                  </p:stCondLst>
                                  <p:childTnLst>
                                    <p:set>
                                      <p:cBhvr>
                                        <p:cTn id="41" dur="1" fill="hold">
                                          <p:stCondLst>
                                            <p:cond delay="0"/>
                                          </p:stCondLst>
                                        </p:cTn>
                                        <p:tgtEl>
                                          <p:spTgt spid="4">
                                            <p:txEl>
                                              <p:pRg st="3" end="3"/>
                                            </p:txEl>
                                          </p:spTgt>
                                        </p:tgtEl>
                                        <p:attrNameLst>
                                          <p:attrName>style.visibility</p:attrName>
                                        </p:attrNameLst>
                                      </p:cBhvr>
                                      <p:to>
                                        <p:strVal val="visible"/>
                                      </p:to>
                                    </p:set>
                                    <p:anim calcmode="lin" valueType="num">
                                      <p:cBhvr>
                                        <p:cTn id="42" dur="1000" fill="hold"/>
                                        <p:tgtEl>
                                          <p:spTgt spid="4">
                                            <p:txEl>
                                              <p:pRg st="3" end="3"/>
                                            </p:txEl>
                                          </p:spTgt>
                                        </p:tgtEl>
                                        <p:attrNameLst>
                                          <p:attrName>ppt_w</p:attrName>
                                        </p:attrNameLst>
                                      </p:cBhvr>
                                      <p:tavLst>
                                        <p:tav tm="0">
                                          <p:val>
                                            <p:strVal val="#ppt_w*0.70"/>
                                          </p:val>
                                        </p:tav>
                                        <p:tav tm="100000">
                                          <p:val>
                                            <p:strVal val="#ppt_w"/>
                                          </p:val>
                                        </p:tav>
                                      </p:tavLst>
                                    </p:anim>
                                    <p:anim calcmode="lin" valueType="num">
                                      <p:cBhvr>
                                        <p:cTn id="43" dur="1000" fill="hold"/>
                                        <p:tgtEl>
                                          <p:spTgt spid="4">
                                            <p:txEl>
                                              <p:pRg st="3" end="3"/>
                                            </p:txEl>
                                          </p:spTgt>
                                        </p:tgtEl>
                                        <p:attrNameLst>
                                          <p:attrName>ppt_h</p:attrName>
                                        </p:attrNameLst>
                                      </p:cBhvr>
                                      <p:tavLst>
                                        <p:tav tm="0">
                                          <p:val>
                                            <p:strVal val="#ppt_h"/>
                                          </p:val>
                                        </p:tav>
                                        <p:tav tm="100000">
                                          <p:val>
                                            <p:strVal val="#ppt_h"/>
                                          </p:val>
                                        </p:tav>
                                      </p:tavLst>
                                    </p:anim>
                                    <p:animEffect transition="in" filter="fade">
                                      <p:cBhvr>
                                        <p:cTn id="44" dur="10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23528" y="260648"/>
            <a:ext cx="8101408" cy="576064"/>
          </a:xfrm>
        </p:spPr>
        <p:txBody>
          <a:bodyPr>
            <a:noAutofit/>
          </a:bodyPr>
          <a:lstStyle/>
          <a:p>
            <a:pPr fontAlgn="base"/>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Adolescenza e scuola</a:t>
            </a:r>
            <a:br>
              <a:rPr lang="it-IT" sz="4000" b="1" dirty="0" smtClean="0">
                <a:solidFill>
                  <a:srgbClr val="FF0000"/>
                </a:solidFill>
              </a:rPr>
            </a:br>
            <a:r>
              <a:rPr lang="it-IT" sz="4000" b="1" dirty="0" smtClean="0">
                <a:solidFill>
                  <a:srgbClr val="FF0000"/>
                </a:solidFill>
              </a:rPr>
              <a:t/>
            </a:r>
            <a:br>
              <a:rPr lang="it-IT" sz="4000" b="1" dirty="0" smtClean="0">
                <a:solidFill>
                  <a:srgbClr val="FF0000"/>
                </a:solidFill>
              </a:rPr>
            </a:br>
            <a:endParaRPr lang="it-IT" sz="4000" b="1" dirty="0">
              <a:solidFill>
                <a:srgbClr val="FF0000"/>
              </a:solidFill>
            </a:endParaRPr>
          </a:p>
        </p:txBody>
      </p:sp>
      <p:sp>
        <p:nvSpPr>
          <p:cNvPr id="4" name="CasellaDiTesto 3"/>
          <p:cNvSpPr txBox="1"/>
          <p:nvPr/>
        </p:nvSpPr>
        <p:spPr>
          <a:xfrm>
            <a:off x="395536" y="1484784"/>
            <a:ext cx="8352928" cy="1754326"/>
          </a:xfrm>
          <a:prstGeom prst="rect">
            <a:avLst/>
          </a:prstGeom>
          <a:solidFill>
            <a:srgbClr val="FFFF00"/>
          </a:solidFill>
          <a:ln w="25400">
            <a:solidFill>
              <a:schemeClr val="accent1"/>
            </a:solidFill>
          </a:ln>
        </p:spPr>
        <p:txBody>
          <a:bodyPr wrap="square" rtlCol="0">
            <a:spAutoFit/>
          </a:bodyPr>
          <a:lstStyle/>
          <a:p>
            <a:pPr algn="just"/>
            <a:r>
              <a:rPr lang="it-IT" b="1" dirty="0" smtClean="0">
                <a:solidFill>
                  <a:srgbClr val="FF0000"/>
                </a:solidFill>
              </a:rPr>
              <a:t>Discontinuità nei compiti, </a:t>
            </a:r>
            <a:r>
              <a:rPr lang="it-IT" dirty="0" smtClean="0"/>
              <a:t>assenza di impegno, distrazione, confronto acceso con i compagni e naturale curiosità, possono essere segnali di allarme solo nel momento in cui perseverano nel tempo. </a:t>
            </a:r>
          </a:p>
          <a:p>
            <a:pPr algn="just"/>
            <a:r>
              <a:rPr lang="it-IT" b="1" dirty="0" smtClean="0">
                <a:solidFill>
                  <a:srgbClr val="FF0000"/>
                </a:solidFill>
              </a:rPr>
              <a:t>In ogni caso, </a:t>
            </a:r>
            <a:r>
              <a:rPr lang="it-IT" dirty="0" smtClean="0"/>
              <a:t>se si notano atteggiamenti troppo fuori dal comune è importante ricorrere all’intervento della famiglia, e magari, concordare insieme una visita di uno psicoterapeuta, al fine di fornire un supporto adeguato.</a:t>
            </a:r>
            <a:endParaRPr lang="it-IT" dirty="0"/>
          </a:p>
        </p:txBody>
      </p:sp>
      <p:sp>
        <p:nvSpPr>
          <p:cNvPr id="6" name="Segnaposto data 5"/>
          <p:cNvSpPr>
            <a:spLocks noGrp="1"/>
          </p:cNvSpPr>
          <p:nvPr>
            <p:ph type="dt" sz="half" idx="10"/>
          </p:nvPr>
        </p:nvSpPr>
        <p:spPr/>
        <p:txBody>
          <a:bodyPr/>
          <a:lstStyle/>
          <a:p>
            <a:fld id="{FBA58974-DFC7-4E7C-84AD-2717A467CF87}" type="datetime1">
              <a:rPr lang="it-IT" smtClean="0"/>
              <a:pPr/>
              <a:t>09/12/2019</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18</a:t>
            </a:fld>
            <a:endParaRPr lang="it-IT"/>
          </a:p>
        </p:txBody>
      </p:sp>
      <p:sp>
        <p:nvSpPr>
          <p:cNvPr id="8" name="CasellaDiTesto 7"/>
          <p:cNvSpPr txBox="1"/>
          <p:nvPr/>
        </p:nvSpPr>
        <p:spPr>
          <a:xfrm>
            <a:off x="179512" y="980728"/>
            <a:ext cx="8496944" cy="461665"/>
          </a:xfrm>
          <a:prstGeom prst="rect">
            <a:avLst/>
          </a:prstGeom>
          <a:noFill/>
        </p:spPr>
        <p:txBody>
          <a:bodyPr wrap="square" rtlCol="0">
            <a:spAutoFit/>
          </a:bodyPr>
          <a:lstStyle/>
          <a:p>
            <a:pPr algn="ctr"/>
            <a:r>
              <a:rPr lang="it-IT" sz="2400" b="1" dirty="0" smtClean="0">
                <a:solidFill>
                  <a:srgbClr val="0070C0"/>
                </a:solidFill>
              </a:rPr>
              <a:t>Avere le antenne </a:t>
            </a:r>
            <a:r>
              <a:rPr lang="it-IT" sz="2400" b="1" dirty="0" smtClean="0">
                <a:solidFill>
                  <a:srgbClr val="0070C0"/>
                </a:solidFill>
              </a:rPr>
              <a:t>sempre all’opera</a:t>
            </a:r>
            <a:endParaRPr lang="it-IT" sz="2400" dirty="0">
              <a:solidFill>
                <a:srgbClr val="0070C0"/>
              </a:solidFill>
            </a:endParaRPr>
          </a:p>
        </p:txBody>
      </p:sp>
      <p:pic>
        <p:nvPicPr>
          <p:cNvPr id="11266" name="Picture 2" descr="C:\Users\Master\Desktop\Ultime foto\x11.jpg"/>
          <p:cNvPicPr>
            <a:picLocks noChangeAspect="1" noChangeArrowheads="1"/>
          </p:cNvPicPr>
          <p:nvPr/>
        </p:nvPicPr>
        <p:blipFill>
          <a:blip r:embed="rId2" cstate="print"/>
          <a:srcRect/>
          <a:stretch>
            <a:fillRect/>
          </a:stretch>
        </p:blipFill>
        <p:spPr bwMode="auto">
          <a:xfrm>
            <a:off x="2411760" y="3501008"/>
            <a:ext cx="4464496" cy="2620796"/>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8"/>
                                        </p:tgtEl>
                                        <p:attrNameLst>
                                          <p:attrName>ppt_y</p:attrName>
                                        </p:attrNameLst>
                                      </p:cBhvr>
                                      <p:tavLst>
                                        <p:tav tm="0">
                                          <p:val>
                                            <p:strVal val="#ppt_y"/>
                                          </p:val>
                                        </p:tav>
                                        <p:tav tm="100000">
                                          <p:val>
                                            <p:strVal val="#ppt_y"/>
                                          </p:val>
                                        </p:tav>
                                      </p:tavLst>
                                    </p:anim>
                                    <p:anim calcmode="lin" valueType="num">
                                      <p:cBhvr>
                                        <p:cTn id="9"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21" presetClass="entr" presetSubtype="4" fill="hold" nodeType="clickEffect">
                                  <p:stCondLst>
                                    <p:cond delay="0"/>
                                  </p:stCondLst>
                                  <p:childTnLst>
                                    <p:set>
                                      <p:cBhvr>
                                        <p:cTn id="15" dur="1" fill="hold">
                                          <p:stCondLst>
                                            <p:cond delay="0"/>
                                          </p:stCondLst>
                                        </p:cTn>
                                        <p:tgtEl>
                                          <p:spTgt spid="11266"/>
                                        </p:tgtEl>
                                        <p:attrNameLst>
                                          <p:attrName>style.visibility</p:attrName>
                                        </p:attrNameLst>
                                      </p:cBhvr>
                                      <p:to>
                                        <p:strVal val="visible"/>
                                      </p:to>
                                    </p:set>
                                    <p:animEffect transition="in" filter="wheel(4)">
                                      <p:cBhvr>
                                        <p:cTn id="16" dur="2000"/>
                                        <p:tgtEl>
                                          <p:spTgt spid="11266"/>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4">
                                            <p:txEl>
                                              <p:pRg st="0" end="0"/>
                                            </p:txEl>
                                          </p:spTgt>
                                        </p:tgtEl>
                                        <p:attrNameLst>
                                          <p:attrName>style.visibility</p:attrName>
                                        </p:attrNameLst>
                                      </p:cBhvr>
                                      <p:to>
                                        <p:strVal val="visible"/>
                                      </p:to>
                                    </p:set>
                                    <p:anim calcmode="lin" valueType="num">
                                      <p:cBhvr>
                                        <p:cTn id="21" dur="1000" fill="hold"/>
                                        <p:tgtEl>
                                          <p:spTgt spid="4">
                                            <p:txEl>
                                              <p:pRg st="0" end="0"/>
                                            </p:txEl>
                                          </p:spTgt>
                                        </p:tgtEl>
                                        <p:attrNameLst>
                                          <p:attrName>ppt_w</p:attrName>
                                        </p:attrNameLst>
                                      </p:cBhvr>
                                      <p:tavLst>
                                        <p:tav tm="0">
                                          <p:val>
                                            <p:strVal val="#ppt_w*0.70"/>
                                          </p:val>
                                        </p:tav>
                                        <p:tav tm="100000">
                                          <p:val>
                                            <p:strVal val="#ppt_w"/>
                                          </p:val>
                                        </p:tav>
                                      </p:tavLst>
                                    </p:anim>
                                    <p:anim calcmode="lin" valueType="num">
                                      <p:cBhvr>
                                        <p:cTn id="22" dur="1000" fill="hold"/>
                                        <p:tgtEl>
                                          <p:spTgt spid="4">
                                            <p:txEl>
                                              <p:pRg st="0" end="0"/>
                                            </p:txEl>
                                          </p:spTgt>
                                        </p:tgtEl>
                                        <p:attrNameLst>
                                          <p:attrName>ppt_h</p:attrName>
                                        </p:attrNameLst>
                                      </p:cBhvr>
                                      <p:tavLst>
                                        <p:tav tm="0">
                                          <p:val>
                                            <p:strVal val="#ppt_h"/>
                                          </p:val>
                                        </p:tav>
                                        <p:tav tm="100000">
                                          <p:val>
                                            <p:strVal val="#ppt_h"/>
                                          </p:val>
                                        </p:tav>
                                      </p:tavLst>
                                    </p:anim>
                                    <p:animEffect transition="in" filter="fade">
                                      <p:cBhvr>
                                        <p:cTn id="23" dur="1000"/>
                                        <p:tgtEl>
                                          <p:spTgt spid="4">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nodeType="clickEffect">
                                  <p:stCondLst>
                                    <p:cond delay="0"/>
                                  </p:stCondLst>
                                  <p:childTnLst>
                                    <p:set>
                                      <p:cBhvr>
                                        <p:cTn id="27" dur="1" fill="hold">
                                          <p:stCondLst>
                                            <p:cond delay="0"/>
                                          </p:stCondLst>
                                        </p:cTn>
                                        <p:tgtEl>
                                          <p:spTgt spid="4">
                                            <p:txEl>
                                              <p:pRg st="1" end="1"/>
                                            </p:txEl>
                                          </p:spTgt>
                                        </p:tgtEl>
                                        <p:attrNameLst>
                                          <p:attrName>style.visibility</p:attrName>
                                        </p:attrNameLst>
                                      </p:cBhvr>
                                      <p:to>
                                        <p:strVal val="visible"/>
                                      </p:to>
                                    </p:set>
                                    <p:anim calcmode="lin" valueType="num">
                                      <p:cBhvr>
                                        <p:cTn id="28" dur="1000" fill="hold"/>
                                        <p:tgtEl>
                                          <p:spTgt spid="4">
                                            <p:txEl>
                                              <p:pRg st="1" end="1"/>
                                            </p:txEl>
                                          </p:spTgt>
                                        </p:tgtEl>
                                        <p:attrNameLst>
                                          <p:attrName>ppt_w</p:attrName>
                                        </p:attrNameLst>
                                      </p:cBhvr>
                                      <p:tavLst>
                                        <p:tav tm="0">
                                          <p:val>
                                            <p:strVal val="#ppt_w*0.70"/>
                                          </p:val>
                                        </p:tav>
                                        <p:tav tm="100000">
                                          <p:val>
                                            <p:strVal val="#ppt_w"/>
                                          </p:val>
                                        </p:tav>
                                      </p:tavLst>
                                    </p:anim>
                                    <p:anim calcmode="lin" valueType="num">
                                      <p:cBhvr>
                                        <p:cTn id="29" dur="1000" fill="hold"/>
                                        <p:tgtEl>
                                          <p:spTgt spid="4">
                                            <p:txEl>
                                              <p:pRg st="1" end="1"/>
                                            </p:txEl>
                                          </p:spTgt>
                                        </p:tgtEl>
                                        <p:attrNameLst>
                                          <p:attrName>ppt_h</p:attrName>
                                        </p:attrNameLst>
                                      </p:cBhvr>
                                      <p:tavLst>
                                        <p:tav tm="0">
                                          <p:val>
                                            <p:strVal val="#ppt_h"/>
                                          </p:val>
                                        </p:tav>
                                        <p:tav tm="100000">
                                          <p:val>
                                            <p:strVal val="#ppt_h"/>
                                          </p:val>
                                        </p:tav>
                                      </p:tavLst>
                                    </p:anim>
                                    <p:animEffect transition="in" filter="fade">
                                      <p:cBhvr>
                                        <p:cTn id="30" dur="10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23528" y="260648"/>
            <a:ext cx="8101408" cy="576064"/>
          </a:xfrm>
        </p:spPr>
        <p:txBody>
          <a:bodyPr>
            <a:noAutofit/>
          </a:bodyPr>
          <a:lstStyle/>
          <a:p>
            <a:pPr fontAlgn="base"/>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Adolescenza e scuola</a:t>
            </a:r>
            <a:br>
              <a:rPr lang="it-IT" sz="4000" b="1" dirty="0" smtClean="0">
                <a:solidFill>
                  <a:srgbClr val="FF0000"/>
                </a:solidFill>
              </a:rPr>
            </a:br>
            <a:r>
              <a:rPr lang="it-IT" sz="4000" b="1" dirty="0" smtClean="0">
                <a:solidFill>
                  <a:srgbClr val="FF0000"/>
                </a:solidFill>
              </a:rPr>
              <a:t/>
            </a:r>
            <a:br>
              <a:rPr lang="it-IT" sz="4000" b="1" dirty="0" smtClean="0">
                <a:solidFill>
                  <a:srgbClr val="FF0000"/>
                </a:solidFill>
              </a:rPr>
            </a:br>
            <a:endParaRPr lang="it-IT" sz="4000" b="1" dirty="0">
              <a:solidFill>
                <a:srgbClr val="FF0000"/>
              </a:solidFill>
            </a:endParaRPr>
          </a:p>
        </p:txBody>
      </p:sp>
      <p:sp>
        <p:nvSpPr>
          <p:cNvPr id="6" name="Segnaposto data 5"/>
          <p:cNvSpPr>
            <a:spLocks noGrp="1"/>
          </p:cNvSpPr>
          <p:nvPr>
            <p:ph type="dt" sz="half" idx="10"/>
          </p:nvPr>
        </p:nvSpPr>
        <p:spPr/>
        <p:txBody>
          <a:bodyPr/>
          <a:lstStyle/>
          <a:p>
            <a:fld id="{7DD54F43-CAA2-4C12-BC12-FB334C68DFC5}" type="datetime1">
              <a:rPr lang="it-IT" smtClean="0"/>
              <a:pPr/>
              <a:t>09/12/2019</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19</a:t>
            </a:fld>
            <a:endParaRPr lang="it-IT"/>
          </a:p>
        </p:txBody>
      </p:sp>
      <p:sp>
        <p:nvSpPr>
          <p:cNvPr id="8" name="CasellaDiTesto 7"/>
          <p:cNvSpPr txBox="1"/>
          <p:nvPr/>
        </p:nvSpPr>
        <p:spPr>
          <a:xfrm>
            <a:off x="179512" y="980728"/>
            <a:ext cx="8496944" cy="461665"/>
          </a:xfrm>
          <a:prstGeom prst="rect">
            <a:avLst/>
          </a:prstGeom>
          <a:noFill/>
        </p:spPr>
        <p:txBody>
          <a:bodyPr wrap="square" rtlCol="0">
            <a:spAutoFit/>
          </a:bodyPr>
          <a:lstStyle/>
          <a:p>
            <a:pPr algn="ctr" fontAlgn="base"/>
            <a:r>
              <a:rPr lang="it-IT" sz="2400" b="1" dirty="0" smtClean="0">
                <a:solidFill>
                  <a:srgbClr val="0070C0"/>
                </a:solidFill>
              </a:rPr>
              <a:t>Adolescenti pigri e genitori complici</a:t>
            </a:r>
            <a:endParaRPr lang="it-IT" sz="2400" b="1" dirty="0">
              <a:solidFill>
                <a:srgbClr val="0070C0"/>
              </a:solidFill>
            </a:endParaRPr>
          </a:p>
        </p:txBody>
      </p:sp>
      <p:sp>
        <p:nvSpPr>
          <p:cNvPr id="9" name="Rettangolo 8"/>
          <p:cNvSpPr/>
          <p:nvPr/>
        </p:nvSpPr>
        <p:spPr>
          <a:xfrm>
            <a:off x="395536" y="1628800"/>
            <a:ext cx="8352928" cy="3970318"/>
          </a:xfrm>
          <a:prstGeom prst="rect">
            <a:avLst/>
          </a:prstGeom>
          <a:solidFill>
            <a:srgbClr val="FFFF00"/>
          </a:solidFill>
          <a:ln w="25400">
            <a:solidFill>
              <a:srgbClr val="0070C0"/>
            </a:solidFill>
          </a:ln>
        </p:spPr>
        <p:txBody>
          <a:bodyPr wrap="square">
            <a:spAutoFit/>
          </a:bodyPr>
          <a:lstStyle/>
          <a:p>
            <a:pPr algn="just"/>
            <a:r>
              <a:rPr lang="it-IT" b="1" dirty="0" smtClean="0">
                <a:solidFill>
                  <a:srgbClr val="FF0000"/>
                </a:solidFill>
              </a:rPr>
              <a:t>Ragazzi svogliati e demotivati</a:t>
            </a:r>
            <a:r>
              <a:rPr lang="it-IT" dirty="0" smtClean="0"/>
              <a:t>. Figli che passano le giornate non più sui libri, ma su divano, </a:t>
            </a:r>
            <a:r>
              <a:rPr lang="it-IT" dirty="0" err="1" smtClean="0"/>
              <a:t>tablet</a:t>
            </a:r>
            <a:r>
              <a:rPr lang="it-IT" dirty="0" smtClean="0"/>
              <a:t> e </a:t>
            </a:r>
            <a:r>
              <a:rPr lang="it-IT" dirty="0" err="1" smtClean="0"/>
              <a:t>smartphone</a:t>
            </a:r>
            <a:r>
              <a:rPr lang="it-IT" dirty="0" smtClean="0"/>
              <a:t>. Privi di interessi verso l’apprendimento, non si impegnano nello studio e di conseguenza a scuola ottengono risultati insufficienti. </a:t>
            </a:r>
          </a:p>
          <a:p>
            <a:pPr algn="just"/>
            <a:r>
              <a:rPr lang="it-IT" b="1" dirty="0" smtClean="0">
                <a:solidFill>
                  <a:srgbClr val="FF0000"/>
                </a:solidFill>
              </a:rPr>
              <a:t>L’inattività dei ragazzi </a:t>
            </a:r>
            <a:r>
              <a:rPr lang="it-IT" dirty="0" smtClean="0"/>
              <a:t>è un problema comune a molti genitori. Il 48,4% dei ragazzi di età compresa tra i 6 e i 17 anni, nel 2014, non ha letto neanche un libro.</a:t>
            </a:r>
          </a:p>
          <a:p>
            <a:pPr algn="just"/>
            <a:r>
              <a:rPr lang="it-IT" b="1" dirty="0" smtClean="0">
                <a:solidFill>
                  <a:srgbClr val="FF0000"/>
                </a:solidFill>
              </a:rPr>
              <a:t>Molte famiglie fanno del loro meglio </a:t>
            </a:r>
            <a:r>
              <a:rPr lang="it-IT" dirty="0" smtClean="0"/>
              <a:t>per avvicinare i figli alla lettura o ad altre attività culturali o sportive, ma quello che rende tutto più difficile è la sovrabbondanza di alternative più facili alle quali i ragazzi hanno quotidianamente accesso: </a:t>
            </a:r>
            <a:r>
              <a:rPr lang="it-IT" dirty="0" err="1" smtClean="0"/>
              <a:t>iPad</a:t>
            </a:r>
            <a:r>
              <a:rPr lang="it-IT" dirty="0" smtClean="0"/>
              <a:t>, televisione, videogiochi e persino tutta quella serie di impegni come compleanni, pomeriggi al parco a tema, ecc. organizzati dagli stessi genitori.</a:t>
            </a:r>
          </a:p>
          <a:p>
            <a:pPr algn="just"/>
            <a:r>
              <a:rPr lang="it-IT" b="1" dirty="0" smtClean="0">
                <a:solidFill>
                  <a:srgbClr val="FF0000"/>
                </a:solidFill>
              </a:rPr>
              <a:t>I genitori tendono </a:t>
            </a:r>
            <a:r>
              <a:rPr lang="it-IT" dirty="0" smtClean="0"/>
              <a:t>ad essere sempre meno esigenti nei confronti dei figli. Esitano a chiedere loro un piccolo contributo quotidiano come rifare il letto, lavare i piatti, ecc. o non hanno il coraggio di indurli ad alzare l’asticella dell’impegno o del senso di responsabilità. </a:t>
            </a:r>
            <a:endParaRPr lang="it-IT"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8"/>
                                        </p:tgtEl>
                                        <p:attrNameLst>
                                          <p:attrName>ppt_y</p:attrName>
                                        </p:attrNameLst>
                                      </p:cBhvr>
                                      <p:tavLst>
                                        <p:tav tm="0">
                                          <p:val>
                                            <p:strVal val="#ppt_y"/>
                                          </p:val>
                                        </p:tav>
                                        <p:tav tm="100000">
                                          <p:val>
                                            <p:strVal val="#ppt_y"/>
                                          </p:val>
                                        </p:tav>
                                      </p:tavLst>
                                    </p:anim>
                                    <p:anim calcmode="lin" valueType="num">
                                      <p:cBhvr>
                                        <p:cTn id="9"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55" presetClass="entr" presetSubtype="0" fill="hold" nodeType="clickEffect">
                                  <p:stCondLst>
                                    <p:cond delay="0"/>
                                  </p:stCondLst>
                                  <p:childTnLst>
                                    <p:set>
                                      <p:cBhvr>
                                        <p:cTn id="15" dur="1" fill="hold">
                                          <p:stCondLst>
                                            <p:cond delay="0"/>
                                          </p:stCondLst>
                                        </p:cTn>
                                        <p:tgtEl>
                                          <p:spTgt spid="9">
                                            <p:txEl>
                                              <p:pRg st="0" end="0"/>
                                            </p:txEl>
                                          </p:spTgt>
                                        </p:tgtEl>
                                        <p:attrNameLst>
                                          <p:attrName>style.visibility</p:attrName>
                                        </p:attrNameLst>
                                      </p:cBhvr>
                                      <p:to>
                                        <p:strVal val="visible"/>
                                      </p:to>
                                    </p:set>
                                    <p:anim calcmode="lin" valueType="num">
                                      <p:cBhvr>
                                        <p:cTn id="16" dur="1000" fill="hold"/>
                                        <p:tgtEl>
                                          <p:spTgt spid="9">
                                            <p:txEl>
                                              <p:pRg st="0" end="0"/>
                                            </p:txEl>
                                          </p:spTgt>
                                        </p:tgtEl>
                                        <p:attrNameLst>
                                          <p:attrName>ppt_w</p:attrName>
                                        </p:attrNameLst>
                                      </p:cBhvr>
                                      <p:tavLst>
                                        <p:tav tm="0">
                                          <p:val>
                                            <p:strVal val="#ppt_w*0.70"/>
                                          </p:val>
                                        </p:tav>
                                        <p:tav tm="100000">
                                          <p:val>
                                            <p:strVal val="#ppt_w"/>
                                          </p:val>
                                        </p:tav>
                                      </p:tavLst>
                                    </p:anim>
                                    <p:anim calcmode="lin" valueType="num">
                                      <p:cBhvr>
                                        <p:cTn id="17" dur="1000" fill="hold"/>
                                        <p:tgtEl>
                                          <p:spTgt spid="9">
                                            <p:txEl>
                                              <p:pRg st="0" end="0"/>
                                            </p:txEl>
                                          </p:spTgt>
                                        </p:tgtEl>
                                        <p:attrNameLst>
                                          <p:attrName>ppt_h</p:attrName>
                                        </p:attrNameLst>
                                      </p:cBhvr>
                                      <p:tavLst>
                                        <p:tav tm="0">
                                          <p:val>
                                            <p:strVal val="#ppt_h"/>
                                          </p:val>
                                        </p:tav>
                                        <p:tav tm="100000">
                                          <p:val>
                                            <p:strVal val="#ppt_h"/>
                                          </p:val>
                                        </p:tav>
                                      </p:tavLst>
                                    </p:anim>
                                    <p:animEffect transition="in" filter="fade">
                                      <p:cBhvr>
                                        <p:cTn id="18" dur="1000"/>
                                        <p:tgtEl>
                                          <p:spTgt spid="9">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55" presetClass="entr" presetSubtype="0" fill="hold" nodeType="clickEffect">
                                  <p:stCondLst>
                                    <p:cond delay="0"/>
                                  </p:stCondLst>
                                  <p:childTnLst>
                                    <p:set>
                                      <p:cBhvr>
                                        <p:cTn id="22" dur="1" fill="hold">
                                          <p:stCondLst>
                                            <p:cond delay="0"/>
                                          </p:stCondLst>
                                        </p:cTn>
                                        <p:tgtEl>
                                          <p:spTgt spid="9">
                                            <p:txEl>
                                              <p:pRg st="1" end="1"/>
                                            </p:txEl>
                                          </p:spTgt>
                                        </p:tgtEl>
                                        <p:attrNameLst>
                                          <p:attrName>style.visibility</p:attrName>
                                        </p:attrNameLst>
                                      </p:cBhvr>
                                      <p:to>
                                        <p:strVal val="visible"/>
                                      </p:to>
                                    </p:set>
                                    <p:anim calcmode="lin" valueType="num">
                                      <p:cBhvr>
                                        <p:cTn id="23" dur="1000" fill="hold"/>
                                        <p:tgtEl>
                                          <p:spTgt spid="9">
                                            <p:txEl>
                                              <p:pRg st="1" end="1"/>
                                            </p:txEl>
                                          </p:spTgt>
                                        </p:tgtEl>
                                        <p:attrNameLst>
                                          <p:attrName>ppt_w</p:attrName>
                                        </p:attrNameLst>
                                      </p:cBhvr>
                                      <p:tavLst>
                                        <p:tav tm="0">
                                          <p:val>
                                            <p:strVal val="#ppt_w*0.70"/>
                                          </p:val>
                                        </p:tav>
                                        <p:tav tm="100000">
                                          <p:val>
                                            <p:strVal val="#ppt_w"/>
                                          </p:val>
                                        </p:tav>
                                      </p:tavLst>
                                    </p:anim>
                                    <p:anim calcmode="lin" valueType="num">
                                      <p:cBhvr>
                                        <p:cTn id="24" dur="1000" fill="hold"/>
                                        <p:tgtEl>
                                          <p:spTgt spid="9">
                                            <p:txEl>
                                              <p:pRg st="1" end="1"/>
                                            </p:txEl>
                                          </p:spTgt>
                                        </p:tgtEl>
                                        <p:attrNameLst>
                                          <p:attrName>ppt_h</p:attrName>
                                        </p:attrNameLst>
                                      </p:cBhvr>
                                      <p:tavLst>
                                        <p:tav tm="0">
                                          <p:val>
                                            <p:strVal val="#ppt_h"/>
                                          </p:val>
                                        </p:tav>
                                        <p:tav tm="100000">
                                          <p:val>
                                            <p:strVal val="#ppt_h"/>
                                          </p:val>
                                        </p:tav>
                                      </p:tavLst>
                                    </p:anim>
                                    <p:animEffect transition="in" filter="fade">
                                      <p:cBhvr>
                                        <p:cTn id="25" dur="1000"/>
                                        <p:tgtEl>
                                          <p:spTgt spid="9">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55" presetClass="entr" presetSubtype="0" fill="hold" nodeType="clickEffect">
                                  <p:stCondLst>
                                    <p:cond delay="0"/>
                                  </p:stCondLst>
                                  <p:childTnLst>
                                    <p:set>
                                      <p:cBhvr>
                                        <p:cTn id="29" dur="1" fill="hold">
                                          <p:stCondLst>
                                            <p:cond delay="0"/>
                                          </p:stCondLst>
                                        </p:cTn>
                                        <p:tgtEl>
                                          <p:spTgt spid="9">
                                            <p:txEl>
                                              <p:pRg st="2" end="2"/>
                                            </p:txEl>
                                          </p:spTgt>
                                        </p:tgtEl>
                                        <p:attrNameLst>
                                          <p:attrName>style.visibility</p:attrName>
                                        </p:attrNameLst>
                                      </p:cBhvr>
                                      <p:to>
                                        <p:strVal val="visible"/>
                                      </p:to>
                                    </p:set>
                                    <p:anim calcmode="lin" valueType="num">
                                      <p:cBhvr>
                                        <p:cTn id="30" dur="1000" fill="hold"/>
                                        <p:tgtEl>
                                          <p:spTgt spid="9">
                                            <p:txEl>
                                              <p:pRg st="2" end="2"/>
                                            </p:txEl>
                                          </p:spTgt>
                                        </p:tgtEl>
                                        <p:attrNameLst>
                                          <p:attrName>ppt_w</p:attrName>
                                        </p:attrNameLst>
                                      </p:cBhvr>
                                      <p:tavLst>
                                        <p:tav tm="0">
                                          <p:val>
                                            <p:strVal val="#ppt_w*0.70"/>
                                          </p:val>
                                        </p:tav>
                                        <p:tav tm="100000">
                                          <p:val>
                                            <p:strVal val="#ppt_w"/>
                                          </p:val>
                                        </p:tav>
                                      </p:tavLst>
                                    </p:anim>
                                    <p:anim calcmode="lin" valueType="num">
                                      <p:cBhvr>
                                        <p:cTn id="31" dur="1000" fill="hold"/>
                                        <p:tgtEl>
                                          <p:spTgt spid="9">
                                            <p:txEl>
                                              <p:pRg st="2" end="2"/>
                                            </p:txEl>
                                          </p:spTgt>
                                        </p:tgtEl>
                                        <p:attrNameLst>
                                          <p:attrName>ppt_h</p:attrName>
                                        </p:attrNameLst>
                                      </p:cBhvr>
                                      <p:tavLst>
                                        <p:tav tm="0">
                                          <p:val>
                                            <p:strVal val="#ppt_h"/>
                                          </p:val>
                                        </p:tav>
                                        <p:tav tm="100000">
                                          <p:val>
                                            <p:strVal val="#ppt_h"/>
                                          </p:val>
                                        </p:tav>
                                      </p:tavLst>
                                    </p:anim>
                                    <p:animEffect transition="in" filter="fade">
                                      <p:cBhvr>
                                        <p:cTn id="32" dur="1000"/>
                                        <p:tgtEl>
                                          <p:spTgt spid="9">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5" presetClass="entr" presetSubtype="0" fill="hold" nodeType="clickEffect">
                                  <p:stCondLst>
                                    <p:cond delay="0"/>
                                  </p:stCondLst>
                                  <p:childTnLst>
                                    <p:set>
                                      <p:cBhvr>
                                        <p:cTn id="36" dur="1" fill="hold">
                                          <p:stCondLst>
                                            <p:cond delay="0"/>
                                          </p:stCondLst>
                                        </p:cTn>
                                        <p:tgtEl>
                                          <p:spTgt spid="9">
                                            <p:txEl>
                                              <p:pRg st="3" end="3"/>
                                            </p:txEl>
                                          </p:spTgt>
                                        </p:tgtEl>
                                        <p:attrNameLst>
                                          <p:attrName>style.visibility</p:attrName>
                                        </p:attrNameLst>
                                      </p:cBhvr>
                                      <p:to>
                                        <p:strVal val="visible"/>
                                      </p:to>
                                    </p:set>
                                    <p:anim calcmode="lin" valueType="num">
                                      <p:cBhvr>
                                        <p:cTn id="37" dur="1000" fill="hold"/>
                                        <p:tgtEl>
                                          <p:spTgt spid="9">
                                            <p:txEl>
                                              <p:pRg st="3" end="3"/>
                                            </p:txEl>
                                          </p:spTgt>
                                        </p:tgtEl>
                                        <p:attrNameLst>
                                          <p:attrName>ppt_w</p:attrName>
                                        </p:attrNameLst>
                                      </p:cBhvr>
                                      <p:tavLst>
                                        <p:tav tm="0">
                                          <p:val>
                                            <p:strVal val="#ppt_w*0.70"/>
                                          </p:val>
                                        </p:tav>
                                        <p:tav tm="100000">
                                          <p:val>
                                            <p:strVal val="#ppt_w"/>
                                          </p:val>
                                        </p:tav>
                                      </p:tavLst>
                                    </p:anim>
                                    <p:anim calcmode="lin" valueType="num">
                                      <p:cBhvr>
                                        <p:cTn id="38" dur="1000" fill="hold"/>
                                        <p:tgtEl>
                                          <p:spTgt spid="9">
                                            <p:txEl>
                                              <p:pRg st="3" end="3"/>
                                            </p:txEl>
                                          </p:spTgt>
                                        </p:tgtEl>
                                        <p:attrNameLst>
                                          <p:attrName>ppt_h</p:attrName>
                                        </p:attrNameLst>
                                      </p:cBhvr>
                                      <p:tavLst>
                                        <p:tav tm="0">
                                          <p:val>
                                            <p:strVal val="#ppt_h"/>
                                          </p:val>
                                        </p:tav>
                                        <p:tav tm="100000">
                                          <p:val>
                                            <p:strVal val="#ppt_h"/>
                                          </p:val>
                                        </p:tav>
                                      </p:tavLst>
                                    </p:anim>
                                    <p:animEffect transition="in" filter="fade">
                                      <p:cBhvr>
                                        <p:cTn id="39" dur="1000"/>
                                        <p:tgtEl>
                                          <p:spTgt spid="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23528" y="260648"/>
            <a:ext cx="8101408" cy="576064"/>
          </a:xfrm>
        </p:spPr>
        <p:txBody>
          <a:bodyPr>
            <a:noAutofit/>
          </a:bodyPr>
          <a:lstStyle/>
          <a:p>
            <a:pPr fontAlgn="base"/>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Adolescenza e scuola</a:t>
            </a:r>
            <a:br>
              <a:rPr lang="it-IT" sz="4000" b="1" dirty="0" smtClean="0">
                <a:solidFill>
                  <a:srgbClr val="FF0000"/>
                </a:solidFill>
              </a:rPr>
            </a:br>
            <a:r>
              <a:rPr lang="it-IT" sz="4000" b="1" dirty="0" smtClean="0">
                <a:solidFill>
                  <a:srgbClr val="FF0000"/>
                </a:solidFill>
              </a:rPr>
              <a:t/>
            </a:r>
            <a:br>
              <a:rPr lang="it-IT" sz="4000" b="1" dirty="0" smtClean="0">
                <a:solidFill>
                  <a:srgbClr val="FF0000"/>
                </a:solidFill>
              </a:rPr>
            </a:br>
            <a:endParaRPr lang="it-IT" sz="4000" b="1" dirty="0">
              <a:solidFill>
                <a:srgbClr val="FF0000"/>
              </a:solidFill>
            </a:endParaRPr>
          </a:p>
        </p:txBody>
      </p:sp>
      <p:sp>
        <p:nvSpPr>
          <p:cNvPr id="4" name="CasellaDiTesto 3"/>
          <p:cNvSpPr txBox="1"/>
          <p:nvPr/>
        </p:nvSpPr>
        <p:spPr>
          <a:xfrm>
            <a:off x="395536" y="1556792"/>
            <a:ext cx="8352928" cy="2308324"/>
          </a:xfrm>
          <a:prstGeom prst="rect">
            <a:avLst/>
          </a:prstGeom>
          <a:solidFill>
            <a:srgbClr val="FFFF00"/>
          </a:solidFill>
          <a:ln w="25400">
            <a:solidFill>
              <a:schemeClr val="accent1"/>
            </a:solidFill>
          </a:ln>
        </p:spPr>
        <p:txBody>
          <a:bodyPr wrap="square" rtlCol="0">
            <a:spAutoFit/>
          </a:bodyPr>
          <a:lstStyle/>
          <a:p>
            <a:pPr algn="just"/>
            <a:r>
              <a:rPr lang="it-IT" b="1" dirty="0" smtClean="0">
                <a:solidFill>
                  <a:srgbClr val="FF0000"/>
                </a:solidFill>
              </a:rPr>
              <a:t>Buona parte dei papà e delle mamme </a:t>
            </a:r>
            <a:r>
              <a:rPr lang="it-IT" dirty="0" smtClean="0"/>
              <a:t>vivono il successo del figlio a scuola come una grande prova da genitore. </a:t>
            </a:r>
          </a:p>
          <a:p>
            <a:pPr algn="just"/>
            <a:r>
              <a:rPr lang="it-IT" b="1" dirty="0" smtClean="0">
                <a:solidFill>
                  <a:srgbClr val="FF0000"/>
                </a:solidFill>
              </a:rPr>
              <a:t>E’ controproducente obbligare </a:t>
            </a:r>
            <a:r>
              <a:rPr lang="it-IT" dirty="0" smtClean="0"/>
              <a:t>un ragazzo o un bambino a prendere una penna, leggere un libro o ascoltare una lezione senza aiutarlo a ragionare sul perché dovrebbe farlo. O, nella peggiore delle ipotesi, urlare contro di lui/lei con l’effetto di associare un pensiero negativo allo studio.</a:t>
            </a:r>
          </a:p>
          <a:p>
            <a:pPr algn="just"/>
            <a:r>
              <a:rPr lang="it-IT" b="1" dirty="0" smtClean="0">
                <a:solidFill>
                  <a:srgbClr val="FF0000"/>
                </a:solidFill>
              </a:rPr>
              <a:t>Semplici azioni </a:t>
            </a:r>
            <a:r>
              <a:rPr lang="it-IT" dirty="0" smtClean="0"/>
              <a:t>potranno dare a tuo figlio/a lo slancio necessario per ottenere dei buoni risultati. Seguiamo sei regole pratiche per iniziare a motivare tuo figlio allo studio. </a:t>
            </a:r>
            <a:endParaRPr lang="it-IT" dirty="0"/>
          </a:p>
        </p:txBody>
      </p:sp>
      <p:sp>
        <p:nvSpPr>
          <p:cNvPr id="6" name="Segnaposto data 5"/>
          <p:cNvSpPr>
            <a:spLocks noGrp="1"/>
          </p:cNvSpPr>
          <p:nvPr>
            <p:ph type="dt" sz="half" idx="10"/>
          </p:nvPr>
        </p:nvSpPr>
        <p:spPr/>
        <p:txBody>
          <a:bodyPr/>
          <a:lstStyle/>
          <a:p>
            <a:fld id="{22AECC93-B806-476C-ABB3-313E4242E7BC}" type="datetime1">
              <a:rPr lang="it-IT" smtClean="0"/>
              <a:pPr/>
              <a:t>09/12/2019</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2</a:t>
            </a:fld>
            <a:endParaRPr lang="it-IT"/>
          </a:p>
        </p:txBody>
      </p:sp>
      <p:sp>
        <p:nvSpPr>
          <p:cNvPr id="8" name="CasellaDiTesto 7"/>
          <p:cNvSpPr txBox="1"/>
          <p:nvPr/>
        </p:nvSpPr>
        <p:spPr>
          <a:xfrm>
            <a:off x="2915816" y="980728"/>
            <a:ext cx="3024336" cy="461665"/>
          </a:xfrm>
          <a:prstGeom prst="rect">
            <a:avLst/>
          </a:prstGeom>
          <a:noFill/>
        </p:spPr>
        <p:txBody>
          <a:bodyPr wrap="square" rtlCol="0">
            <a:spAutoFit/>
          </a:bodyPr>
          <a:lstStyle/>
          <a:p>
            <a:pPr algn="ctr"/>
            <a:r>
              <a:rPr lang="it-IT" sz="2400" b="1" dirty="0" smtClean="0">
                <a:solidFill>
                  <a:srgbClr val="0070C0"/>
                </a:solidFill>
              </a:rPr>
              <a:t>Premessa:</a:t>
            </a:r>
            <a:endParaRPr lang="it-IT" sz="2400" b="1" dirty="0">
              <a:solidFill>
                <a:srgbClr val="0070C0"/>
              </a:solidFill>
            </a:endParaRPr>
          </a:p>
        </p:txBody>
      </p:sp>
      <p:pic>
        <p:nvPicPr>
          <p:cNvPr id="1026" name="Picture 2" descr="C:\Users\Master\Desktop\Ultime foto\x2.jpg"/>
          <p:cNvPicPr>
            <a:picLocks noChangeAspect="1" noChangeArrowheads="1"/>
          </p:cNvPicPr>
          <p:nvPr/>
        </p:nvPicPr>
        <p:blipFill>
          <a:blip r:embed="rId2" cstate="print"/>
          <a:srcRect/>
          <a:stretch>
            <a:fillRect/>
          </a:stretch>
        </p:blipFill>
        <p:spPr bwMode="auto">
          <a:xfrm>
            <a:off x="2555776" y="4077072"/>
            <a:ext cx="4248472" cy="2319889"/>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8"/>
                                        </p:tgtEl>
                                        <p:attrNameLst>
                                          <p:attrName>ppt_y</p:attrName>
                                        </p:attrNameLst>
                                      </p:cBhvr>
                                      <p:tavLst>
                                        <p:tav tm="0">
                                          <p:val>
                                            <p:strVal val="#ppt_y"/>
                                          </p:val>
                                        </p:tav>
                                        <p:tav tm="100000">
                                          <p:val>
                                            <p:strVal val="#ppt_y"/>
                                          </p:val>
                                        </p:tav>
                                      </p:tavLst>
                                    </p:anim>
                                    <p:anim calcmode="lin" valueType="num">
                                      <p:cBhvr>
                                        <p:cTn id="9"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21" presetClass="entr" presetSubtype="4" fill="hold" nodeType="clickEffect">
                                  <p:stCondLst>
                                    <p:cond delay="0"/>
                                  </p:stCondLst>
                                  <p:childTnLst>
                                    <p:set>
                                      <p:cBhvr>
                                        <p:cTn id="15" dur="1" fill="hold">
                                          <p:stCondLst>
                                            <p:cond delay="0"/>
                                          </p:stCondLst>
                                        </p:cTn>
                                        <p:tgtEl>
                                          <p:spTgt spid="1026"/>
                                        </p:tgtEl>
                                        <p:attrNameLst>
                                          <p:attrName>style.visibility</p:attrName>
                                        </p:attrNameLst>
                                      </p:cBhvr>
                                      <p:to>
                                        <p:strVal val="visible"/>
                                      </p:to>
                                    </p:set>
                                    <p:animEffect transition="in" filter="wheel(4)">
                                      <p:cBhvr>
                                        <p:cTn id="16" dur="2000"/>
                                        <p:tgtEl>
                                          <p:spTgt spid="1026"/>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4">
                                            <p:txEl>
                                              <p:pRg st="0" end="0"/>
                                            </p:txEl>
                                          </p:spTgt>
                                        </p:tgtEl>
                                        <p:attrNameLst>
                                          <p:attrName>style.visibility</p:attrName>
                                        </p:attrNameLst>
                                      </p:cBhvr>
                                      <p:to>
                                        <p:strVal val="visible"/>
                                      </p:to>
                                    </p:set>
                                    <p:anim calcmode="lin" valueType="num">
                                      <p:cBhvr>
                                        <p:cTn id="21" dur="1000" fill="hold"/>
                                        <p:tgtEl>
                                          <p:spTgt spid="4">
                                            <p:txEl>
                                              <p:pRg st="0" end="0"/>
                                            </p:txEl>
                                          </p:spTgt>
                                        </p:tgtEl>
                                        <p:attrNameLst>
                                          <p:attrName>ppt_w</p:attrName>
                                        </p:attrNameLst>
                                      </p:cBhvr>
                                      <p:tavLst>
                                        <p:tav tm="0">
                                          <p:val>
                                            <p:strVal val="#ppt_w*0.70"/>
                                          </p:val>
                                        </p:tav>
                                        <p:tav tm="100000">
                                          <p:val>
                                            <p:strVal val="#ppt_w"/>
                                          </p:val>
                                        </p:tav>
                                      </p:tavLst>
                                    </p:anim>
                                    <p:anim calcmode="lin" valueType="num">
                                      <p:cBhvr>
                                        <p:cTn id="22" dur="1000" fill="hold"/>
                                        <p:tgtEl>
                                          <p:spTgt spid="4">
                                            <p:txEl>
                                              <p:pRg st="0" end="0"/>
                                            </p:txEl>
                                          </p:spTgt>
                                        </p:tgtEl>
                                        <p:attrNameLst>
                                          <p:attrName>ppt_h</p:attrName>
                                        </p:attrNameLst>
                                      </p:cBhvr>
                                      <p:tavLst>
                                        <p:tav tm="0">
                                          <p:val>
                                            <p:strVal val="#ppt_h"/>
                                          </p:val>
                                        </p:tav>
                                        <p:tav tm="100000">
                                          <p:val>
                                            <p:strVal val="#ppt_h"/>
                                          </p:val>
                                        </p:tav>
                                      </p:tavLst>
                                    </p:anim>
                                    <p:animEffect transition="in" filter="fade">
                                      <p:cBhvr>
                                        <p:cTn id="23" dur="1000"/>
                                        <p:tgtEl>
                                          <p:spTgt spid="4">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nodeType="clickEffect">
                                  <p:stCondLst>
                                    <p:cond delay="0"/>
                                  </p:stCondLst>
                                  <p:childTnLst>
                                    <p:set>
                                      <p:cBhvr>
                                        <p:cTn id="27" dur="1" fill="hold">
                                          <p:stCondLst>
                                            <p:cond delay="0"/>
                                          </p:stCondLst>
                                        </p:cTn>
                                        <p:tgtEl>
                                          <p:spTgt spid="4">
                                            <p:txEl>
                                              <p:pRg st="1" end="1"/>
                                            </p:txEl>
                                          </p:spTgt>
                                        </p:tgtEl>
                                        <p:attrNameLst>
                                          <p:attrName>style.visibility</p:attrName>
                                        </p:attrNameLst>
                                      </p:cBhvr>
                                      <p:to>
                                        <p:strVal val="visible"/>
                                      </p:to>
                                    </p:set>
                                    <p:anim calcmode="lin" valueType="num">
                                      <p:cBhvr>
                                        <p:cTn id="28" dur="1000" fill="hold"/>
                                        <p:tgtEl>
                                          <p:spTgt spid="4">
                                            <p:txEl>
                                              <p:pRg st="1" end="1"/>
                                            </p:txEl>
                                          </p:spTgt>
                                        </p:tgtEl>
                                        <p:attrNameLst>
                                          <p:attrName>ppt_w</p:attrName>
                                        </p:attrNameLst>
                                      </p:cBhvr>
                                      <p:tavLst>
                                        <p:tav tm="0">
                                          <p:val>
                                            <p:strVal val="#ppt_w*0.70"/>
                                          </p:val>
                                        </p:tav>
                                        <p:tav tm="100000">
                                          <p:val>
                                            <p:strVal val="#ppt_w"/>
                                          </p:val>
                                        </p:tav>
                                      </p:tavLst>
                                    </p:anim>
                                    <p:anim calcmode="lin" valueType="num">
                                      <p:cBhvr>
                                        <p:cTn id="29" dur="1000" fill="hold"/>
                                        <p:tgtEl>
                                          <p:spTgt spid="4">
                                            <p:txEl>
                                              <p:pRg st="1" end="1"/>
                                            </p:txEl>
                                          </p:spTgt>
                                        </p:tgtEl>
                                        <p:attrNameLst>
                                          <p:attrName>ppt_h</p:attrName>
                                        </p:attrNameLst>
                                      </p:cBhvr>
                                      <p:tavLst>
                                        <p:tav tm="0">
                                          <p:val>
                                            <p:strVal val="#ppt_h"/>
                                          </p:val>
                                        </p:tav>
                                        <p:tav tm="100000">
                                          <p:val>
                                            <p:strVal val="#ppt_h"/>
                                          </p:val>
                                        </p:tav>
                                      </p:tavLst>
                                    </p:anim>
                                    <p:animEffect transition="in" filter="fade">
                                      <p:cBhvr>
                                        <p:cTn id="30" dur="1000"/>
                                        <p:tgtEl>
                                          <p:spTgt spid="4">
                                            <p:txEl>
                                              <p:pRg st="1" end="1"/>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nodeType="clickEffect">
                                  <p:stCondLst>
                                    <p:cond delay="0"/>
                                  </p:stCondLst>
                                  <p:childTnLst>
                                    <p:set>
                                      <p:cBhvr>
                                        <p:cTn id="34" dur="1" fill="hold">
                                          <p:stCondLst>
                                            <p:cond delay="0"/>
                                          </p:stCondLst>
                                        </p:cTn>
                                        <p:tgtEl>
                                          <p:spTgt spid="4">
                                            <p:txEl>
                                              <p:pRg st="2" end="2"/>
                                            </p:txEl>
                                          </p:spTgt>
                                        </p:tgtEl>
                                        <p:attrNameLst>
                                          <p:attrName>style.visibility</p:attrName>
                                        </p:attrNameLst>
                                      </p:cBhvr>
                                      <p:to>
                                        <p:strVal val="visible"/>
                                      </p:to>
                                    </p:set>
                                    <p:anim calcmode="lin" valueType="num">
                                      <p:cBhvr>
                                        <p:cTn id="35" dur="1000" fill="hold"/>
                                        <p:tgtEl>
                                          <p:spTgt spid="4">
                                            <p:txEl>
                                              <p:pRg st="2" end="2"/>
                                            </p:txEl>
                                          </p:spTgt>
                                        </p:tgtEl>
                                        <p:attrNameLst>
                                          <p:attrName>ppt_w</p:attrName>
                                        </p:attrNameLst>
                                      </p:cBhvr>
                                      <p:tavLst>
                                        <p:tav tm="0">
                                          <p:val>
                                            <p:strVal val="#ppt_w*0.70"/>
                                          </p:val>
                                        </p:tav>
                                        <p:tav tm="100000">
                                          <p:val>
                                            <p:strVal val="#ppt_w"/>
                                          </p:val>
                                        </p:tav>
                                      </p:tavLst>
                                    </p:anim>
                                    <p:anim calcmode="lin" valueType="num">
                                      <p:cBhvr>
                                        <p:cTn id="36" dur="1000" fill="hold"/>
                                        <p:tgtEl>
                                          <p:spTgt spid="4">
                                            <p:txEl>
                                              <p:pRg st="2" end="2"/>
                                            </p:txEl>
                                          </p:spTgt>
                                        </p:tgtEl>
                                        <p:attrNameLst>
                                          <p:attrName>ppt_h</p:attrName>
                                        </p:attrNameLst>
                                      </p:cBhvr>
                                      <p:tavLst>
                                        <p:tav tm="0">
                                          <p:val>
                                            <p:strVal val="#ppt_h"/>
                                          </p:val>
                                        </p:tav>
                                        <p:tav tm="100000">
                                          <p:val>
                                            <p:strVal val="#ppt_h"/>
                                          </p:val>
                                        </p:tav>
                                      </p:tavLst>
                                    </p:anim>
                                    <p:animEffect transition="in" filter="fade">
                                      <p:cBhvr>
                                        <p:cTn id="37" dur="10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23528" y="260648"/>
            <a:ext cx="8101408" cy="576064"/>
          </a:xfrm>
        </p:spPr>
        <p:txBody>
          <a:bodyPr>
            <a:noAutofit/>
          </a:bodyPr>
          <a:lstStyle/>
          <a:p>
            <a:pPr fontAlgn="base"/>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Adolescenza e scuola</a:t>
            </a:r>
            <a:br>
              <a:rPr lang="it-IT" sz="4000" b="1" dirty="0" smtClean="0">
                <a:solidFill>
                  <a:srgbClr val="FF0000"/>
                </a:solidFill>
              </a:rPr>
            </a:br>
            <a:r>
              <a:rPr lang="it-IT" sz="4000" b="1" dirty="0" smtClean="0">
                <a:solidFill>
                  <a:srgbClr val="FF0000"/>
                </a:solidFill>
              </a:rPr>
              <a:t/>
            </a:r>
            <a:br>
              <a:rPr lang="it-IT" sz="4000" b="1" dirty="0" smtClean="0">
                <a:solidFill>
                  <a:srgbClr val="FF0000"/>
                </a:solidFill>
              </a:rPr>
            </a:br>
            <a:endParaRPr lang="it-IT" sz="4000" b="1" dirty="0">
              <a:solidFill>
                <a:srgbClr val="FF0000"/>
              </a:solidFill>
            </a:endParaRPr>
          </a:p>
        </p:txBody>
      </p:sp>
      <p:sp>
        <p:nvSpPr>
          <p:cNvPr id="6" name="Segnaposto data 5"/>
          <p:cNvSpPr>
            <a:spLocks noGrp="1"/>
          </p:cNvSpPr>
          <p:nvPr>
            <p:ph type="dt" sz="half" idx="10"/>
          </p:nvPr>
        </p:nvSpPr>
        <p:spPr/>
        <p:txBody>
          <a:bodyPr/>
          <a:lstStyle/>
          <a:p>
            <a:fld id="{652865DD-2B38-47D1-B40D-3CE64E641364}" type="datetime1">
              <a:rPr lang="it-IT" smtClean="0"/>
              <a:pPr/>
              <a:t>09/12/2019</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20</a:t>
            </a:fld>
            <a:endParaRPr lang="it-IT"/>
          </a:p>
        </p:txBody>
      </p:sp>
      <p:sp>
        <p:nvSpPr>
          <p:cNvPr id="8" name="CasellaDiTesto 7"/>
          <p:cNvSpPr txBox="1"/>
          <p:nvPr/>
        </p:nvSpPr>
        <p:spPr>
          <a:xfrm>
            <a:off x="179512" y="980728"/>
            <a:ext cx="8496944" cy="461665"/>
          </a:xfrm>
          <a:prstGeom prst="rect">
            <a:avLst/>
          </a:prstGeom>
          <a:noFill/>
        </p:spPr>
        <p:txBody>
          <a:bodyPr wrap="square" rtlCol="0">
            <a:spAutoFit/>
          </a:bodyPr>
          <a:lstStyle/>
          <a:p>
            <a:pPr algn="ctr" fontAlgn="base"/>
            <a:r>
              <a:rPr lang="it-IT" sz="2400" b="1" dirty="0" smtClean="0">
                <a:solidFill>
                  <a:srgbClr val="0070C0"/>
                </a:solidFill>
              </a:rPr>
              <a:t>Ad ognuno le proprie responsabilità</a:t>
            </a:r>
            <a:endParaRPr lang="it-IT" sz="2400" b="1" dirty="0">
              <a:solidFill>
                <a:srgbClr val="0070C0"/>
              </a:solidFill>
            </a:endParaRPr>
          </a:p>
        </p:txBody>
      </p:sp>
      <p:sp>
        <p:nvSpPr>
          <p:cNvPr id="9" name="Rettangolo 8"/>
          <p:cNvSpPr/>
          <p:nvPr/>
        </p:nvSpPr>
        <p:spPr>
          <a:xfrm>
            <a:off x="395536" y="1628800"/>
            <a:ext cx="8352928" cy="3970318"/>
          </a:xfrm>
          <a:prstGeom prst="rect">
            <a:avLst/>
          </a:prstGeom>
          <a:solidFill>
            <a:srgbClr val="FFFF00"/>
          </a:solidFill>
          <a:ln w="25400">
            <a:solidFill>
              <a:srgbClr val="0070C0"/>
            </a:solidFill>
          </a:ln>
        </p:spPr>
        <p:txBody>
          <a:bodyPr wrap="square">
            <a:spAutoFit/>
          </a:bodyPr>
          <a:lstStyle/>
          <a:p>
            <a:pPr algn="just" fontAlgn="base"/>
            <a:r>
              <a:rPr lang="it-IT" b="1" dirty="0" smtClean="0">
                <a:solidFill>
                  <a:srgbClr val="FF0000"/>
                </a:solidFill>
              </a:rPr>
              <a:t>Genitori che si sacrificano </a:t>
            </a:r>
            <a:r>
              <a:rPr lang="it-IT" dirty="0" smtClean="0"/>
              <a:t>per fare al posto dei figli, a volte persino i compiti di scuola, dimenticano che in questo modo fanno perdere ai loro ragazzi la straordinaria possibilità di imparare a ottenere sempre qualcosa in più da se stessi.</a:t>
            </a:r>
          </a:p>
          <a:p>
            <a:pPr algn="just" fontAlgn="base"/>
            <a:endParaRPr lang="it-IT" dirty="0" smtClean="0"/>
          </a:p>
          <a:p>
            <a:pPr algn="just" fontAlgn="base"/>
            <a:r>
              <a:rPr lang="it-IT" b="1" dirty="0" smtClean="0">
                <a:solidFill>
                  <a:srgbClr val="FF0000"/>
                </a:solidFill>
              </a:rPr>
              <a:t>Un sano senso di responsabilità </a:t>
            </a:r>
            <a:r>
              <a:rPr lang="it-IT" dirty="0" smtClean="0"/>
              <a:t>germoglia fin da quando i genitori attribuiscono al ragazzo la responsabilità dei propri risultati scolastici, evitando di scaricare la responsabilità sugli insegnanti. </a:t>
            </a:r>
          </a:p>
          <a:p>
            <a:pPr algn="just" fontAlgn="base"/>
            <a:endParaRPr lang="it-IT" b="1" dirty="0" smtClean="0">
              <a:solidFill>
                <a:srgbClr val="FF0000"/>
              </a:solidFill>
            </a:endParaRPr>
          </a:p>
          <a:p>
            <a:pPr algn="just" fontAlgn="base"/>
            <a:r>
              <a:rPr lang="it-IT" b="1" dirty="0" smtClean="0">
                <a:solidFill>
                  <a:srgbClr val="FF0000"/>
                </a:solidFill>
              </a:rPr>
              <a:t>La capacità di resistere </a:t>
            </a:r>
            <a:r>
              <a:rPr lang="it-IT" dirty="0" smtClean="0"/>
              <a:t>alle vicissitudini della vita nasce fin da quando i genitori, con pazienza, aiutano i figli a rialzarsi e a non abbattersi dopo le prime difficoltà scolastiche. </a:t>
            </a:r>
          </a:p>
          <a:p>
            <a:pPr algn="just" fontAlgn="base"/>
            <a:endParaRPr lang="it-IT" b="1" dirty="0" smtClean="0">
              <a:solidFill>
                <a:srgbClr val="FF0000"/>
              </a:solidFill>
            </a:endParaRPr>
          </a:p>
          <a:p>
            <a:pPr algn="just" fontAlgn="base"/>
            <a:r>
              <a:rPr lang="it-IT" b="1" dirty="0" smtClean="0">
                <a:solidFill>
                  <a:srgbClr val="FF0000"/>
                </a:solidFill>
              </a:rPr>
              <a:t>Uno sviluppo armonico del carattere</a:t>
            </a:r>
            <a:r>
              <a:rPr lang="it-IT" dirty="0" smtClean="0"/>
              <a:t>, e soprattutto educare i tratti che hanno un influsso positivo, come la tenacia, la costanza, la metodicità dello sforzo, risulta alla fine dei conti il miglior modo per far fruttare la stessa intelligenza.</a:t>
            </a:r>
            <a:endParaRPr lang="it-IT"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8"/>
                                        </p:tgtEl>
                                        <p:attrNameLst>
                                          <p:attrName>ppt_y</p:attrName>
                                        </p:attrNameLst>
                                      </p:cBhvr>
                                      <p:tavLst>
                                        <p:tav tm="0">
                                          <p:val>
                                            <p:strVal val="#ppt_y"/>
                                          </p:val>
                                        </p:tav>
                                        <p:tav tm="100000">
                                          <p:val>
                                            <p:strVal val="#ppt_y"/>
                                          </p:val>
                                        </p:tav>
                                      </p:tavLst>
                                    </p:anim>
                                    <p:anim calcmode="lin" valueType="num">
                                      <p:cBhvr>
                                        <p:cTn id="9"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55" presetClass="entr" presetSubtype="0" fill="hold" nodeType="clickEffect">
                                  <p:stCondLst>
                                    <p:cond delay="0"/>
                                  </p:stCondLst>
                                  <p:childTnLst>
                                    <p:set>
                                      <p:cBhvr>
                                        <p:cTn id="15" dur="1" fill="hold">
                                          <p:stCondLst>
                                            <p:cond delay="0"/>
                                          </p:stCondLst>
                                        </p:cTn>
                                        <p:tgtEl>
                                          <p:spTgt spid="9">
                                            <p:txEl>
                                              <p:pRg st="0" end="0"/>
                                            </p:txEl>
                                          </p:spTgt>
                                        </p:tgtEl>
                                        <p:attrNameLst>
                                          <p:attrName>style.visibility</p:attrName>
                                        </p:attrNameLst>
                                      </p:cBhvr>
                                      <p:to>
                                        <p:strVal val="visible"/>
                                      </p:to>
                                    </p:set>
                                    <p:anim calcmode="lin" valueType="num">
                                      <p:cBhvr>
                                        <p:cTn id="16" dur="1000" fill="hold"/>
                                        <p:tgtEl>
                                          <p:spTgt spid="9">
                                            <p:txEl>
                                              <p:pRg st="0" end="0"/>
                                            </p:txEl>
                                          </p:spTgt>
                                        </p:tgtEl>
                                        <p:attrNameLst>
                                          <p:attrName>ppt_w</p:attrName>
                                        </p:attrNameLst>
                                      </p:cBhvr>
                                      <p:tavLst>
                                        <p:tav tm="0">
                                          <p:val>
                                            <p:strVal val="#ppt_w*0.70"/>
                                          </p:val>
                                        </p:tav>
                                        <p:tav tm="100000">
                                          <p:val>
                                            <p:strVal val="#ppt_w"/>
                                          </p:val>
                                        </p:tav>
                                      </p:tavLst>
                                    </p:anim>
                                    <p:anim calcmode="lin" valueType="num">
                                      <p:cBhvr>
                                        <p:cTn id="17" dur="1000" fill="hold"/>
                                        <p:tgtEl>
                                          <p:spTgt spid="9">
                                            <p:txEl>
                                              <p:pRg st="0" end="0"/>
                                            </p:txEl>
                                          </p:spTgt>
                                        </p:tgtEl>
                                        <p:attrNameLst>
                                          <p:attrName>ppt_h</p:attrName>
                                        </p:attrNameLst>
                                      </p:cBhvr>
                                      <p:tavLst>
                                        <p:tav tm="0">
                                          <p:val>
                                            <p:strVal val="#ppt_h"/>
                                          </p:val>
                                        </p:tav>
                                        <p:tav tm="100000">
                                          <p:val>
                                            <p:strVal val="#ppt_h"/>
                                          </p:val>
                                        </p:tav>
                                      </p:tavLst>
                                    </p:anim>
                                    <p:animEffect transition="in" filter="fade">
                                      <p:cBhvr>
                                        <p:cTn id="18" dur="1000"/>
                                        <p:tgtEl>
                                          <p:spTgt spid="9">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55" presetClass="entr" presetSubtype="0" fill="hold" nodeType="clickEffect">
                                  <p:stCondLst>
                                    <p:cond delay="0"/>
                                  </p:stCondLst>
                                  <p:childTnLst>
                                    <p:set>
                                      <p:cBhvr>
                                        <p:cTn id="22" dur="1" fill="hold">
                                          <p:stCondLst>
                                            <p:cond delay="0"/>
                                          </p:stCondLst>
                                        </p:cTn>
                                        <p:tgtEl>
                                          <p:spTgt spid="9">
                                            <p:txEl>
                                              <p:pRg st="2" end="2"/>
                                            </p:txEl>
                                          </p:spTgt>
                                        </p:tgtEl>
                                        <p:attrNameLst>
                                          <p:attrName>style.visibility</p:attrName>
                                        </p:attrNameLst>
                                      </p:cBhvr>
                                      <p:to>
                                        <p:strVal val="visible"/>
                                      </p:to>
                                    </p:set>
                                    <p:anim calcmode="lin" valueType="num">
                                      <p:cBhvr>
                                        <p:cTn id="23" dur="1000" fill="hold"/>
                                        <p:tgtEl>
                                          <p:spTgt spid="9">
                                            <p:txEl>
                                              <p:pRg st="2" end="2"/>
                                            </p:txEl>
                                          </p:spTgt>
                                        </p:tgtEl>
                                        <p:attrNameLst>
                                          <p:attrName>ppt_w</p:attrName>
                                        </p:attrNameLst>
                                      </p:cBhvr>
                                      <p:tavLst>
                                        <p:tav tm="0">
                                          <p:val>
                                            <p:strVal val="#ppt_w*0.70"/>
                                          </p:val>
                                        </p:tav>
                                        <p:tav tm="100000">
                                          <p:val>
                                            <p:strVal val="#ppt_w"/>
                                          </p:val>
                                        </p:tav>
                                      </p:tavLst>
                                    </p:anim>
                                    <p:anim calcmode="lin" valueType="num">
                                      <p:cBhvr>
                                        <p:cTn id="24" dur="1000" fill="hold"/>
                                        <p:tgtEl>
                                          <p:spTgt spid="9">
                                            <p:txEl>
                                              <p:pRg st="2" end="2"/>
                                            </p:txEl>
                                          </p:spTgt>
                                        </p:tgtEl>
                                        <p:attrNameLst>
                                          <p:attrName>ppt_h</p:attrName>
                                        </p:attrNameLst>
                                      </p:cBhvr>
                                      <p:tavLst>
                                        <p:tav tm="0">
                                          <p:val>
                                            <p:strVal val="#ppt_h"/>
                                          </p:val>
                                        </p:tav>
                                        <p:tav tm="100000">
                                          <p:val>
                                            <p:strVal val="#ppt_h"/>
                                          </p:val>
                                        </p:tav>
                                      </p:tavLst>
                                    </p:anim>
                                    <p:animEffect transition="in" filter="fade">
                                      <p:cBhvr>
                                        <p:cTn id="25" dur="1000"/>
                                        <p:tgtEl>
                                          <p:spTgt spid="9">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55" presetClass="entr" presetSubtype="0" fill="hold" nodeType="clickEffect">
                                  <p:stCondLst>
                                    <p:cond delay="0"/>
                                  </p:stCondLst>
                                  <p:childTnLst>
                                    <p:set>
                                      <p:cBhvr>
                                        <p:cTn id="29" dur="1" fill="hold">
                                          <p:stCondLst>
                                            <p:cond delay="0"/>
                                          </p:stCondLst>
                                        </p:cTn>
                                        <p:tgtEl>
                                          <p:spTgt spid="9">
                                            <p:txEl>
                                              <p:pRg st="4" end="4"/>
                                            </p:txEl>
                                          </p:spTgt>
                                        </p:tgtEl>
                                        <p:attrNameLst>
                                          <p:attrName>style.visibility</p:attrName>
                                        </p:attrNameLst>
                                      </p:cBhvr>
                                      <p:to>
                                        <p:strVal val="visible"/>
                                      </p:to>
                                    </p:set>
                                    <p:anim calcmode="lin" valueType="num">
                                      <p:cBhvr>
                                        <p:cTn id="30" dur="1000" fill="hold"/>
                                        <p:tgtEl>
                                          <p:spTgt spid="9">
                                            <p:txEl>
                                              <p:pRg st="4" end="4"/>
                                            </p:txEl>
                                          </p:spTgt>
                                        </p:tgtEl>
                                        <p:attrNameLst>
                                          <p:attrName>ppt_w</p:attrName>
                                        </p:attrNameLst>
                                      </p:cBhvr>
                                      <p:tavLst>
                                        <p:tav tm="0">
                                          <p:val>
                                            <p:strVal val="#ppt_w*0.70"/>
                                          </p:val>
                                        </p:tav>
                                        <p:tav tm="100000">
                                          <p:val>
                                            <p:strVal val="#ppt_w"/>
                                          </p:val>
                                        </p:tav>
                                      </p:tavLst>
                                    </p:anim>
                                    <p:anim calcmode="lin" valueType="num">
                                      <p:cBhvr>
                                        <p:cTn id="31" dur="1000" fill="hold"/>
                                        <p:tgtEl>
                                          <p:spTgt spid="9">
                                            <p:txEl>
                                              <p:pRg st="4" end="4"/>
                                            </p:txEl>
                                          </p:spTgt>
                                        </p:tgtEl>
                                        <p:attrNameLst>
                                          <p:attrName>ppt_h</p:attrName>
                                        </p:attrNameLst>
                                      </p:cBhvr>
                                      <p:tavLst>
                                        <p:tav tm="0">
                                          <p:val>
                                            <p:strVal val="#ppt_h"/>
                                          </p:val>
                                        </p:tav>
                                        <p:tav tm="100000">
                                          <p:val>
                                            <p:strVal val="#ppt_h"/>
                                          </p:val>
                                        </p:tav>
                                      </p:tavLst>
                                    </p:anim>
                                    <p:animEffect transition="in" filter="fade">
                                      <p:cBhvr>
                                        <p:cTn id="32" dur="1000"/>
                                        <p:tgtEl>
                                          <p:spTgt spid="9">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5" presetClass="entr" presetSubtype="0" fill="hold" nodeType="clickEffect">
                                  <p:stCondLst>
                                    <p:cond delay="0"/>
                                  </p:stCondLst>
                                  <p:childTnLst>
                                    <p:set>
                                      <p:cBhvr>
                                        <p:cTn id="36" dur="1" fill="hold">
                                          <p:stCondLst>
                                            <p:cond delay="0"/>
                                          </p:stCondLst>
                                        </p:cTn>
                                        <p:tgtEl>
                                          <p:spTgt spid="9">
                                            <p:txEl>
                                              <p:pRg st="6" end="6"/>
                                            </p:txEl>
                                          </p:spTgt>
                                        </p:tgtEl>
                                        <p:attrNameLst>
                                          <p:attrName>style.visibility</p:attrName>
                                        </p:attrNameLst>
                                      </p:cBhvr>
                                      <p:to>
                                        <p:strVal val="visible"/>
                                      </p:to>
                                    </p:set>
                                    <p:anim calcmode="lin" valueType="num">
                                      <p:cBhvr>
                                        <p:cTn id="37" dur="1000" fill="hold"/>
                                        <p:tgtEl>
                                          <p:spTgt spid="9">
                                            <p:txEl>
                                              <p:pRg st="6" end="6"/>
                                            </p:txEl>
                                          </p:spTgt>
                                        </p:tgtEl>
                                        <p:attrNameLst>
                                          <p:attrName>ppt_w</p:attrName>
                                        </p:attrNameLst>
                                      </p:cBhvr>
                                      <p:tavLst>
                                        <p:tav tm="0">
                                          <p:val>
                                            <p:strVal val="#ppt_w*0.70"/>
                                          </p:val>
                                        </p:tav>
                                        <p:tav tm="100000">
                                          <p:val>
                                            <p:strVal val="#ppt_w"/>
                                          </p:val>
                                        </p:tav>
                                      </p:tavLst>
                                    </p:anim>
                                    <p:anim calcmode="lin" valueType="num">
                                      <p:cBhvr>
                                        <p:cTn id="38" dur="1000" fill="hold"/>
                                        <p:tgtEl>
                                          <p:spTgt spid="9">
                                            <p:txEl>
                                              <p:pRg st="6" end="6"/>
                                            </p:txEl>
                                          </p:spTgt>
                                        </p:tgtEl>
                                        <p:attrNameLst>
                                          <p:attrName>ppt_h</p:attrName>
                                        </p:attrNameLst>
                                      </p:cBhvr>
                                      <p:tavLst>
                                        <p:tav tm="0">
                                          <p:val>
                                            <p:strVal val="#ppt_h"/>
                                          </p:val>
                                        </p:tav>
                                        <p:tav tm="100000">
                                          <p:val>
                                            <p:strVal val="#ppt_h"/>
                                          </p:val>
                                        </p:tav>
                                      </p:tavLst>
                                    </p:anim>
                                    <p:animEffect transition="in" filter="fade">
                                      <p:cBhvr>
                                        <p:cTn id="39" dur="1000"/>
                                        <p:tgtEl>
                                          <p:spTgt spid="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23528" y="260648"/>
            <a:ext cx="8101408" cy="576064"/>
          </a:xfrm>
        </p:spPr>
        <p:txBody>
          <a:bodyPr>
            <a:noAutofit/>
          </a:bodyPr>
          <a:lstStyle/>
          <a:p>
            <a:pPr fontAlgn="base"/>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Adolescenza e scuola</a:t>
            </a:r>
            <a:br>
              <a:rPr lang="it-IT" sz="4000" b="1" dirty="0" smtClean="0">
                <a:solidFill>
                  <a:srgbClr val="FF0000"/>
                </a:solidFill>
              </a:rPr>
            </a:br>
            <a:r>
              <a:rPr lang="it-IT" sz="4000" b="1" dirty="0" smtClean="0">
                <a:solidFill>
                  <a:srgbClr val="FF0000"/>
                </a:solidFill>
              </a:rPr>
              <a:t/>
            </a:r>
            <a:br>
              <a:rPr lang="it-IT" sz="4000" b="1" dirty="0" smtClean="0">
                <a:solidFill>
                  <a:srgbClr val="FF0000"/>
                </a:solidFill>
              </a:rPr>
            </a:br>
            <a:endParaRPr lang="it-IT" sz="4000" b="1" dirty="0">
              <a:solidFill>
                <a:srgbClr val="FF0000"/>
              </a:solidFill>
            </a:endParaRPr>
          </a:p>
        </p:txBody>
      </p:sp>
      <p:sp>
        <p:nvSpPr>
          <p:cNvPr id="6" name="Segnaposto data 5"/>
          <p:cNvSpPr>
            <a:spLocks noGrp="1"/>
          </p:cNvSpPr>
          <p:nvPr>
            <p:ph type="dt" sz="half" idx="10"/>
          </p:nvPr>
        </p:nvSpPr>
        <p:spPr/>
        <p:txBody>
          <a:bodyPr/>
          <a:lstStyle/>
          <a:p>
            <a:fld id="{4383FB2A-84C1-4839-99B6-8699DDF40021}" type="datetime1">
              <a:rPr lang="it-IT" smtClean="0"/>
              <a:pPr/>
              <a:t>09/12/2019</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21</a:t>
            </a:fld>
            <a:endParaRPr lang="it-IT" dirty="0"/>
          </a:p>
        </p:txBody>
      </p:sp>
      <p:sp>
        <p:nvSpPr>
          <p:cNvPr id="8" name="CasellaDiTesto 7"/>
          <p:cNvSpPr txBox="1"/>
          <p:nvPr/>
        </p:nvSpPr>
        <p:spPr>
          <a:xfrm>
            <a:off x="179512" y="980728"/>
            <a:ext cx="8496944" cy="461665"/>
          </a:xfrm>
          <a:prstGeom prst="rect">
            <a:avLst/>
          </a:prstGeom>
          <a:noFill/>
        </p:spPr>
        <p:txBody>
          <a:bodyPr wrap="square" rtlCol="0">
            <a:spAutoFit/>
          </a:bodyPr>
          <a:lstStyle/>
          <a:p>
            <a:pPr algn="ctr" fontAlgn="base"/>
            <a:r>
              <a:rPr lang="it-IT" sz="2400" b="1" dirty="0" smtClean="0">
                <a:solidFill>
                  <a:srgbClr val="0070C0"/>
                </a:solidFill>
              </a:rPr>
              <a:t>L’importanza di motivare ed incoraggiare i ragazzi</a:t>
            </a:r>
            <a:endParaRPr lang="it-IT" sz="2400" b="1" dirty="0">
              <a:solidFill>
                <a:srgbClr val="0070C0"/>
              </a:solidFill>
            </a:endParaRPr>
          </a:p>
        </p:txBody>
      </p:sp>
      <p:sp>
        <p:nvSpPr>
          <p:cNvPr id="9" name="Rettangolo 8"/>
          <p:cNvSpPr/>
          <p:nvPr/>
        </p:nvSpPr>
        <p:spPr>
          <a:xfrm>
            <a:off x="395536" y="1484784"/>
            <a:ext cx="8352928" cy="4801314"/>
          </a:xfrm>
          <a:prstGeom prst="rect">
            <a:avLst/>
          </a:prstGeom>
          <a:solidFill>
            <a:srgbClr val="FFFF00"/>
          </a:solidFill>
          <a:ln w="25400">
            <a:solidFill>
              <a:srgbClr val="0070C0"/>
            </a:solidFill>
          </a:ln>
        </p:spPr>
        <p:txBody>
          <a:bodyPr wrap="square">
            <a:spAutoFit/>
          </a:bodyPr>
          <a:lstStyle/>
          <a:p>
            <a:pPr algn="just" fontAlgn="base"/>
            <a:r>
              <a:rPr lang="it-IT" b="1" dirty="0" smtClean="0">
                <a:solidFill>
                  <a:srgbClr val="FF0000"/>
                </a:solidFill>
              </a:rPr>
              <a:t>Il rendimento a scuola </a:t>
            </a:r>
            <a:r>
              <a:rPr lang="it-IT" dirty="0" smtClean="0"/>
              <a:t>non è solo questione di talento. Ai ragazzi bisogna fornire sufficienti opportunità e va assicurato il necessario sostegno e incoraggiamento.</a:t>
            </a:r>
          </a:p>
          <a:p>
            <a:pPr algn="just" fontAlgn="base"/>
            <a:endParaRPr lang="it-IT" b="1" dirty="0" smtClean="0">
              <a:solidFill>
                <a:srgbClr val="FF0000"/>
              </a:solidFill>
            </a:endParaRPr>
          </a:p>
          <a:p>
            <a:pPr algn="just" fontAlgn="base"/>
            <a:r>
              <a:rPr lang="it-IT" b="1" dirty="0" smtClean="0">
                <a:solidFill>
                  <a:srgbClr val="FF0000"/>
                </a:solidFill>
              </a:rPr>
              <a:t>E in questo i genitori </a:t>
            </a:r>
            <a:r>
              <a:rPr lang="it-IT" dirty="0" smtClean="0"/>
              <a:t>hanno un ruolo fondamentale. A volte si tratta di rivedere le aspettative e gli obiettivi, facendo sentire il ragazzo maggiormente gratificato. </a:t>
            </a:r>
          </a:p>
          <a:p>
            <a:pPr algn="just" fontAlgn="base"/>
            <a:endParaRPr lang="it-IT" b="1" dirty="0" smtClean="0">
              <a:solidFill>
                <a:srgbClr val="FF0000"/>
              </a:solidFill>
            </a:endParaRPr>
          </a:p>
          <a:p>
            <a:pPr algn="just" fontAlgn="base"/>
            <a:r>
              <a:rPr lang="it-IT" b="1" dirty="0" smtClean="0">
                <a:solidFill>
                  <a:srgbClr val="FF0000"/>
                </a:solidFill>
              </a:rPr>
              <a:t>In altre circostanze </a:t>
            </a:r>
            <a:r>
              <a:rPr lang="it-IT" dirty="0" smtClean="0"/>
              <a:t>bisogna invece riuscire ad imporsi con maggiore fermezza e indurre il ragazzo ad alzare l’asticella dell’impegno quotidiano, ponendo limiti, regole e restrizioni. </a:t>
            </a:r>
          </a:p>
          <a:p>
            <a:pPr algn="just" fontAlgn="base"/>
            <a:endParaRPr lang="it-IT" b="1" dirty="0" smtClean="0">
              <a:solidFill>
                <a:srgbClr val="FF0000"/>
              </a:solidFill>
            </a:endParaRPr>
          </a:p>
          <a:p>
            <a:pPr algn="just" fontAlgn="base"/>
            <a:r>
              <a:rPr lang="it-IT" b="1" dirty="0" smtClean="0">
                <a:solidFill>
                  <a:srgbClr val="FF0000"/>
                </a:solidFill>
              </a:rPr>
              <a:t>Lavorare sulla motivazione </a:t>
            </a:r>
            <a:r>
              <a:rPr lang="it-IT" dirty="0" smtClean="0"/>
              <a:t>è importante, ma quanti genitori ribadiscono quotidianamente ai loro figli l’importanza della scuola senza ottenere risultati? </a:t>
            </a:r>
          </a:p>
          <a:p>
            <a:pPr algn="just" fontAlgn="base"/>
            <a:endParaRPr lang="it-IT" b="1" dirty="0" smtClean="0">
              <a:solidFill>
                <a:srgbClr val="FF0000"/>
              </a:solidFill>
            </a:endParaRPr>
          </a:p>
          <a:p>
            <a:pPr algn="just" fontAlgn="base"/>
            <a:r>
              <a:rPr lang="it-IT" b="1" dirty="0" smtClean="0">
                <a:solidFill>
                  <a:srgbClr val="FF0000"/>
                </a:solidFill>
              </a:rPr>
              <a:t>A un certo punto </a:t>
            </a:r>
            <a:r>
              <a:rPr lang="it-IT" dirty="0" smtClean="0"/>
              <a:t>occorre anche spingere i figli ad agire, lavorando insieme a loro se necessario o utilizzando punizioni e gratificazioni. La motivazione verrà di conseguenza con l’abitudine all’esercizio o come risultato di un lavoro ben svolto che dà soddisfazione anche al ragazzo.</a:t>
            </a:r>
            <a:endParaRPr lang="it-IT"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8"/>
                                        </p:tgtEl>
                                        <p:attrNameLst>
                                          <p:attrName>ppt_y</p:attrName>
                                        </p:attrNameLst>
                                      </p:cBhvr>
                                      <p:tavLst>
                                        <p:tav tm="0">
                                          <p:val>
                                            <p:strVal val="#ppt_y"/>
                                          </p:val>
                                        </p:tav>
                                        <p:tav tm="100000">
                                          <p:val>
                                            <p:strVal val="#ppt_y"/>
                                          </p:val>
                                        </p:tav>
                                      </p:tavLst>
                                    </p:anim>
                                    <p:anim calcmode="lin" valueType="num">
                                      <p:cBhvr>
                                        <p:cTn id="9"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55" presetClass="entr" presetSubtype="0" fill="hold" nodeType="clickEffect">
                                  <p:stCondLst>
                                    <p:cond delay="0"/>
                                  </p:stCondLst>
                                  <p:childTnLst>
                                    <p:set>
                                      <p:cBhvr>
                                        <p:cTn id="15" dur="1" fill="hold">
                                          <p:stCondLst>
                                            <p:cond delay="0"/>
                                          </p:stCondLst>
                                        </p:cTn>
                                        <p:tgtEl>
                                          <p:spTgt spid="9">
                                            <p:txEl>
                                              <p:pRg st="0" end="0"/>
                                            </p:txEl>
                                          </p:spTgt>
                                        </p:tgtEl>
                                        <p:attrNameLst>
                                          <p:attrName>style.visibility</p:attrName>
                                        </p:attrNameLst>
                                      </p:cBhvr>
                                      <p:to>
                                        <p:strVal val="visible"/>
                                      </p:to>
                                    </p:set>
                                    <p:anim calcmode="lin" valueType="num">
                                      <p:cBhvr>
                                        <p:cTn id="16" dur="1000" fill="hold"/>
                                        <p:tgtEl>
                                          <p:spTgt spid="9">
                                            <p:txEl>
                                              <p:pRg st="0" end="0"/>
                                            </p:txEl>
                                          </p:spTgt>
                                        </p:tgtEl>
                                        <p:attrNameLst>
                                          <p:attrName>ppt_w</p:attrName>
                                        </p:attrNameLst>
                                      </p:cBhvr>
                                      <p:tavLst>
                                        <p:tav tm="0">
                                          <p:val>
                                            <p:strVal val="#ppt_w*0.70"/>
                                          </p:val>
                                        </p:tav>
                                        <p:tav tm="100000">
                                          <p:val>
                                            <p:strVal val="#ppt_w"/>
                                          </p:val>
                                        </p:tav>
                                      </p:tavLst>
                                    </p:anim>
                                    <p:anim calcmode="lin" valueType="num">
                                      <p:cBhvr>
                                        <p:cTn id="17" dur="1000" fill="hold"/>
                                        <p:tgtEl>
                                          <p:spTgt spid="9">
                                            <p:txEl>
                                              <p:pRg st="0" end="0"/>
                                            </p:txEl>
                                          </p:spTgt>
                                        </p:tgtEl>
                                        <p:attrNameLst>
                                          <p:attrName>ppt_h</p:attrName>
                                        </p:attrNameLst>
                                      </p:cBhvr>
                                      <p:tavLst>
                                        <p:tav tm="0">
                                          <p:val>
                                            <p:strVal val="#ppt_h"/>
                                          </p:val>
                                        </p:tav>
                                        <p:tav tm="100000">
                                          <p:val>
                                            <p:strVal val="#ppt_h"/>
                                          </p:val>
                                        </p:tav>
                                      </p:tavLst>
                                    </p:anim>
                                    <p:animEffect transition="in" filter="fade">
                                      <p:cBhvr>
                                        <p:cTn id="18" dur="1000"/>
                                        <p:tgtEl>
                                          <p:spTgt spid="9">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55" presetClass="entr" presetSubtype="0" fill="hold" nodeType="clickEffect">
                                  <p:stCondLst>
                                    <p:cond delay="0"/>
                                  </p:stCondLst>
                                  <p:childTnLst>
                                    <p:set>
                                      <p:cBhvr>
                                        <p:cTn id="22" dur="1" fill="hold">
                                          <p:stCondLst>
                                            <p:cond delay="0"/>
                                          </p:stCondLst>
                                        </p:cTn>
                                        <p:tgtEl>
                                          <p:spTgt spid="9">
                                            <p:txEl>
                                              <p:pRg st="2" end="2"/>
                                            </p:txEl>
                                          </p:spTgt>
                                        </p:tgtEl>
                                        <p:attrNameLst>
                                          <p:attrName>style.visibility</p:attrName>
                                        </p:attrNameLst>
                                      </p:cBhvr>
                                      <p:to>
                                        <p:strVal val="visible"/>
                                      </p:to>
                                    </p:set>
                                    <p:anim calcmode="lin" valueType="num">
                                      <p:cBhvr>
                                        <p:cTn id="23" dur="1000" fill="hold"/>
                                        <p:tgtEl>
                                          <p:spTgt spid="9">
                                            <p:txEl>
                                              <p:pRg st="2" end="2"/>
                                            </p:txEl>
                                          </p:spTgt>
                                        </p:tgtEl>
                                        <p:attrNameLst>
                                          <p:attrName>ppt_w</p:attrName>
                                        </p:attrNameLst>
                                      </p:cBhvr>
                                      <p:tavLst>
                                        <p:tav tm="0">
                                          <p:val>
                                            <p:strVal val="#ppt_w*0.70"/>
                                          </p:val>
                                        </p:tav>
                                        <p:tav tm="100000">
                                          <p:val>
                                            <p:strVal val="#ppt_w"/>
                                          </p:val>
                                        </p:tav>
                                      </p:tavLst>
                                    </p:anim>
                                    <p:anim calcmode="lin" valueType="num">
                                      <p:cBhvr>
                                        <p:cTn id="24" dur="1000" fill="hold"/>
                                        <p:tgtEl>
                                          <p:spTgt spid="9">
                                            <p:txEl>
                                              <p:pRg st="2" end="2"/>
                                            </p:txEl>
                                          </p:spTgt>
                                        </p:tgtEl>
                                        <p:attrNameLst>
                                          <p:attrName>ppt_h</p:attrName>
                                        </p:attrNameLst>
                                      </p:cBhvr>
                                      <p:tavLst>
                                        <p:tav tm="0">
                                          <p:val>
                                            <p:strVal val="#ppt_h"/>
                                          </p:val>
                                        </p:tav>
                                        <p:tav tm="100000">
                                          <p:val>
                                            <p:strVal val="#ppt_h"/>
                                          </p:val>
                                        </p:tav>
                                      </p:tavLst>
                                    </p:anim>
                                    <p:animEffect transition="in" filter="fade">
                                      <p:cBhvr>
                                        <p:cTn id="25" dur="1000"/>
                                        <p:tgtEl>
                                          <p:spTgt spid="9">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55" presetClass="entr" presetSubtype="0" fill="hold" nodeType="clickEffect">
                                  <p:stCondLst>
                                    <p:cond delay="0"/>
                                  </p:stCondLst>
                                  <p:childTnLst>
                                    <p:set>
                                      <p:cBhvr>
                                        <p:cTn id="29" dur="1" fill="hold">
                                          <p:stCondLst>
                                            <p:cond delay="0"/>
                                          </p:stCondLst>
                                        </p:cTn>
                                        <p:tgtEl>
                                          <p:spTgt spid="9">
                                            <p:txEl>
                                              <p:pRg st="4" end="4"/>
                                            </p:txEl>
                                          </p:spTgt>
                                        </p:tgtEl>
                                        <p:attrNameLst>
                                          <p:attrName>style.visibility</p:attrName>
                                        </p:attrNameLst>
                                      </p:cBhvr>
                                      <p:to>
                                        <p:strVal val="visible"/>
                                      </p:to>
                                    </p:set>
                                    <p:anim calcmode="lin" valueType="num">
                                      <p:cBhvr>
                                        <p:cTn id="30" dur="1000" fill="hold"/>
                                        <p:tgtEl>
                                          <p:spTgt spid="9">
                                            <p:txEl>
                                              <p:pRg st="4" end="4"/>
                                            </p:txEl>
                                          </p:spTgt>
                                        </p:tgtEl>
                                        <p:attrNameLst>
                                          <p:attrName>ppt_w</p:attrName>
                                        </p:attrNameLst>
                                      </p:cBhvr>
                                      <p:tavLst>
                                        <p:tav tm="0">
                                          <p:val>
                                            <p:strVal val="#ppt_w*0.70"/>
                                          </p:val>
                                        </p:tav>
                                        <p:tav tm="100000">
                                          <p:val>
                                            <p:strVal val="#ppt_w"/>
                                          </p:val>
                                        </p:tav>
                                      </p:tavLst>
                                    </p:anim>
                                    <p:anim calcmode="lin" valueType="num">
                                      <p:cBhvr>
                                        <p:cTn id="31" dur="1000" fill="hold"/>
                                        <p:tgtEl>
                                          <p:spTgt spid="9">
                                            <p:txEl>
                                              <p:pRg st="4" end="4"/>
                                            </p:txEl>
                                          </p:spTgt>
                                        </p:tgtEl>
                                        <p:attrNameLst>
                                          <p:attrName>ppt_h</p:attrName>
                                        </p:attrNameLst>
                                      </p:cBhvr>
                                      <p:tavLst>
                                        <p:tav tm="0">
                                          <p:val>
                                            <p:strVal val="#ppt_h"/>
                                          </p:val>
                                        </p:tav>
                                        <p:tav tm="100000">
                                          <p:val>
                                            <p:strVal val="#ppt_h"/>
                                          </p:val>
                                        </p:tav>
                                      </p:tavLst>
                                    </p:anim>
                                    <p:animEffect transition="in" filter="fade">
                                      <p:cBhvr>
                                        <p:cTn id="32" dur="1000"/>
                                        <p:tgtEl>
                                          <p:spTgt spid="9">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5" presetClass="entr" presetSubtype="0" fill="hold" nodeType="clickEffect">
                                  <p:stCondLst>
                                    <p:cond delay="0"/>
                                  </p:stCondLst>
                                  <p:childTnLst>
                                    <p:set>
                                      <p:cBhvr>
                                        <p:cTn id="36" dur="1" fill="hold">
                                          <p:stCondLst>
                                            <p:cond delay="0"/>
                                          </p:stCondLst>
                                        </p:cTn>
                                        <p:tgtEl>
                                          <p:spTgt spid="9">
                                            <p:txEl>
                                              <p:pRg st="6" end="6"/>
                                            </p:txEl>
                                          </p:spTgt>
                                        </p:tgtEl>
                                        <p:attrNameLst>
                                          <p:attrName>style.visibility</p:attrName>
                                        </p:attrNameLst>
                                      </p:cBhvr>
                                      <p:to>
                                        <p:strVal val="visible"/>
                                      </p:to>
                                    </p:set>
                                    <p:anim calcmode="lin" valueType="num">
                                      <p:cBhvr>
                                        <p:cTn id="37" dur="1000" fill="hold"/>
                                        <p:tgtEl>
                                          <p:spTgt spid="9">
                                            <p:txEl>
                                              <p:pRg st="6" end="6"/>
                                            </p:txEl>
                                          </p:spTgt>
                                        </p:tgtEl>
                                        <p:attrNameLst>
                                          <p:attrName>ppt_w</p:attrName>
                                        </p:attrNameLst>
                                      </p:cBhvr>
                                      <p:tavLst>
                                        <p:tav tm="0">
                                          <p:val>
                                            <p:strVal val="#ppt_w*0.70"/>
                                          </p:val>
                                        </p:tav>
                                        <p:tav tm="100000">
                                          <p:val>
                                            <p:strVal val="#ppt_w"/>
                                          </p:val>
                                        </p:tav>
                                      </p:tavLst>
                                    </p:anim>
                                    <p:anim calcmode="lin" valueType="num">
                                      <p:cBhvr>
                                        <p:cTn id="38" dur="1000" fill="hold"/>
                                        <p:tgtEl>
                                          <p:spTgt spid="9">
                                            <p:txEl>
                                              <p:pRg st="6" end="6"/>
                                            </p:txEl>
                                          </p:spTgt>
                                        </p:tgtEl>
                                        <p:attrNameLst>
                                          <p:attrName>ppt_h</p:attrName>
                                        </p:attrNameLst>
                                      </p:cBhvr>
                                      <p:tavLst>
                                        <p:tav tm="0">
                                          <p:val>
                                            <p:strVal val="#ppt_h"/>
                                          </p:val>
                                        </p:tav>
                                        <p:tav tm="100000">
                                          <p:val>
                                            <p:strVal val="#ppt_h"/>
                                          </p:val>
                                        </p:tav>
                                      </p:tavLst>
                                    </p:anim>
                                    <p:animEffect transition="in" filter="fade">
                                      <p:cBhvr>
                                        <p:cTn id="39" dur="1000"/>
                                        <p:tgtEl>
                                          <p:spTgt spid="9">
                                            <p:txEl>
                                              <p:pRg st="6" end="6"/>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55" presetClass="entr" presetSubtype="0" fill="hold" nodeType="clickEffect">
                                  <p:stCondLst>
                                    <p:cond delay="0"/>
                                  </p:stCondLst>
                                  <p:childTnLst>
                                    <p:set>
                                      <p:cBhvr>
                                        <p:cTn id="43" dur="1" fill="hold">
                                          <p:stCondLst>
                                            <p:cond delay="0"/>
                                          </p:stCondLst>
                                        </p:cTn>
                                        <p:tgtEl>
                                          <p:spTgt spid="9">
                                            <p:txEl>
                                              <p:pRg st="8" end="8"/>
                                            </p:txEl>
                                          </p:spTgt>
                                        </p:tgtEl>
                                        <p:attrNameLst>
                                          <p:attrName>style.visibility</p:attrName>
                                        </p:attrNameLst>
                                      </p:cBhvr>
                                      <p:to>
                                        <p:strVal val="visible"/>
                                      </p:to>
                                    </p:set>
                                    <p:anim calcmode="lin" valueType="num">
                                      <p:cBhvr>
                                        <p:cTn id="44" dur="1000" fill="hold"/>
                                        <p:tgtEl>
                                          <p:spTgt spid="9">
                                            <p:txEl>
                                              <p:pRg st="8" end="8"/>
                                            </p:txEl>
                                          </p:spTgt>
                                        </p:tgtEl>
                                        <p:attrNameLst>
                                          <p:attrName>ppt_w</p:attrName>
                                        </p:attrNameLst>
                                      </p:cBhvr>
                                      <p:tavLst>
                                        <p:tav tm="0">
                                          <p:val>
                                            <p:strVal val="#ppt_w*0.70"/>
                                          </p:val>
                                        </p:tav>
                                        <p:tav tm="100000">
                                          <p:val>
                                            <p:strVal val="#ppt_w"/>
                                          </p:val>
                                        </p:tav>
                                      </p:tavLst>
                                    </p:anim>
                                    <p:anim calcmode="lin" valueType="num">
                                      <p:cBhvr>
                                        <p:cTn id="45" dur="1000" fill="hold"/>
                                        <p:tgtEl>
                                          <p:spTgt spid="9">
                                            <p:txEl>
                                              <p:pRg st="8" end="8"/>
                                            </p:txEl>
                                          </p:spTgt>
                                        </p:tgtEl>
                                        <p:attrNameLst>
                                          <p:attrName>ppt_h</p:attrName>
                                        </p:attrNameLst>
                                      </p:cBhvr>
                                      <p:tavLst>
                                        <p:tav tm="0">
                                          <p:val>
                                            <p:strVal val="#ppt_h"/>
                                          </p:val>
                                        </p:tav>
                                        <p:tav tm="100000">
                                          <p:val>
                                            <p:strVal val="#ppt_h"/>
                                          </p:val>
                                        </p:tav>
                                      </p:tavLst>
                                    </p:anim>
                                    <p:animEffect transition="in" filter="fade">
                                      <p:cBhvr>
                                        <p:cTn id="46" dur="1000"/>
                                        <p:tgtEl>
                                          <p:spTgt spid="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23528" y="260648"/>
            <a:ext cx="8101408" cy="576064"/>
          </a:xfrm>
        </p:spPr>
        <p:txBody>
          <a:bodyPr>
            <a:noAutofit/>
          </a:bodyPr>
          <a:lstStyle/>
          <a:p>
            <a:pPr fontAlgn="base"/>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Adolescenza e scuola</a:t>
            </a:r>
            <a:br>
              <a:rPr lang="it-IT" sz="4000" b="1" dirty="0" smtClean="0">
                <a:solidFill>
                  <a:srgbClr val="FF0000"/>
                </a:solidFill>
              </a:rPr>
            </a:br>
            <a:r>
              <a:rPr lang="it-IT" sz="4000" b="1" dirty="0" smtClean="0">
                <a:solidFill>
                  <a:srgbClr val="FF0000"/>
                </a:solidFill>
              </a:rPr>
              <a:t/>
            </a:r>
            <a:br>
              <a:rPr lang="it-IT" sz="4000" b="1" dirty="0" smtClean="0">
                <a:solidFill>
                  <a:srgbClr val="FF0000"/>
                </a:solidFill>
              </a:rPr>
            </a:br>
            <a:endParaRPr lang="it-IT" sz="4000" b="1" dirty="0">
              <a:solidFill>
                <a:srgbClr val="FF0000"/>
              </a:solidFill>
            </a:endParaRPr>
          </a:p>
        </p:txBody>
      </p:sp>
      <p:sp>
        <p:nvSpPr>
          <p:cNvPr id="6" name="Segnaposto data 5"/>
          <p:cNvSpPr>
            <a:spLocks noGrp="1"/>
          </p:cNvSpPr>
          <p:nvPr>
            <p:ph type="dt" sz="half" idx="10"/>
          </p:nvPr>
        </p:nvSpPr>
        <p:spPr/>
        <p:txBody>
          <a:bodyPr/>
          <a:lstStyle/>
          <a:p>
            <a:fld id="{D8C76F26-E93E-4AF3-AD03-17234BEB24C7}" type="datetime1">
              <a:rPr lang="it-IT" smtClean="0"/>
              <a:pPr/>
              <a:t>09/12/2019</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22</a:t>
            </a:fld>
            <a:endParaRPr lang="it-IT"/>
          </a:p>
        </p:txBody>
      </p:sp>
      <p:sp>
        <p:nvSpPr>
          <p:cNvPr id="8" name="CasellaDiTesto 7"/>
          <p:cNvSpPr txBox="1"/>
          <p:nvPr/>
        </p:nvSpPr>
        <p:spPr>
          <a:xfrm>
            <a:off x="179512" y="980729"/>
            <a:ext cx="8496944" cy="461665"/>
          </a:xfrm>
          <a:prstGeom prst="rect">
            <a:avLst/>
          </a:prstGeom>
          <a:noFill/>
        </p:spPr>
        <p:txBody>
          <a:bodyPr wrap="square" rtlCol="0">
            <a:spAutoFit/>
          </a:bodyPr>
          <a:lstStyle/>
          <a:p>
            <a:pPr algn="ctr" fontAlgn="base"/>
            <a:r>
              <a:rPr lang="it-IT" sz="2400" b="1" dirty="0" smtClean="0">
                <a:solidFill>
                  <a:srgbClr val="0070C0"/>
                </a:solidFill>
              </a:rPr>
              <a:t>L’obiettivo deve essere l’impegno</a:t>
            </a:r>
            <a:endParaRPr lang="it-IT" sz="2400" b="1" dirty="0">
              <a:solidFill>
                <a:srgbClr val="0070C0"/>
              </a:solidFill>
            </a:endParaRPr>
          </a:p>
        </p:txBody>
      </p:sp>
      <p:sp>
        <p:nvSpPr>
          <p:cNvPr id="9" name="Rettangolo 8"/>
          <p:cNvSpPr/>
          <p:nvPr/>
        </p:nvSpPr>
        <p:spPr>
          <a:xfrm>
            <a:off x="395536" y="1484785"/>
            <a:ext cx="8352928" cy="2308324"/>
          </a:xfrm>
          <a:prstGeom prst="rect">
            <a:avLst/>
          </a:prstGeom>
          <a:solidFill>
            <a:srgbClr val="FFFF00"/>
          </a:solidFill>
          <a:ln w="25400">
            <a:solidFill>
              <a:srgbClr val="0070C0"/>
            </a:solidFill>
          </a:ln>
        </p:spPr>
        <p:txBody>
          <a:bodyPr wrap="square">
            <a:spAutoFit/>
          </a:bodyPr>
          <a:lstStyle/>
          <a:p>
            <a:pPr algn="just" fontAlgn="base"/>
            <a:r>
              <a:rPr lang="it-IT" b="1" dirty="0" smtClean="0">
                <a:solidFill>
                  <a:srgbClr val="FF0000"/>
                </a:solidFill>
              </a:rPr>
              <a:t>I genitori </a:t>
            </a:r>
            <a:r>
              <a:rPr lang="it-IT" dirty="0" smtClean="0"/>
              <a:t>non devono porre ai figli obiettivi in termini di prestazione scolastica e di voti, ma viceversa, principalmente in termini di impegno. </a:t>
            </a:r>
          </a:p>
          <a:p>
            <a:pPr algn="just" fontAlgn="base"/>
            <a:r>
              <a:rPr lang="it-IT" b="1" dirty="0" smtClean="0">
                <a:solidFill>
                  <a:srgbClr val="FF0000"/>
                </a:solidFill>
              </a:rPr>
              <a:t>Bisogna chiedere ai ragazzi </a:t>
            </a:r>
            <a:r>
              <a:rPr lang="it-IT" dirty="0" smtClean="0"/>
              <a:t>di lavorare con concentrazione, di sforzarsi di apprendere, di dedicare alle attività scolastiche il giusto tempo, nient’altro. </a:t>
            </a:r>
          </a:p>
          <a:p>
            <a:pPr algn="just" fontAlgn="base"/>
            <a:r>
              <a:rPr lang="it-IT" b="1" dirty="0" smtClean="0">
                <a:solidFill>
                  <a:srgbClr val="FF0000"/>
                </a:solidFill>
              </a:rPr>
              <a:t>Porre limiti, </a:t>
            </a:r>
            <a:r>
              <a:rPr lang="it-IT" dirty="0" smtClean="0"/>
              <a:t>se necessario allontanando ogni distrazione, rimane un caposaldo dal quale non si può prescindere.</a:t>
            </a:r>
          </a:p>
          <a:p>
            <a:pPr algn="just" fontAlgn="base"/>
            <a:r>
              <a:rPr lang="it-IT" b="1" dirty="0" smtClean="0">
                <a:solidFill>
                  <a:srgbClr val="FF0000"/>
                </a:solidFill>
              </a:rPr>
              <a:t>Soprattutto ad un’età</a:t>
            </a:r>
            <a:r>
              <a:rPr lang="it-IT" dirty="0" smtClean="0"/>
              <a:t>, quella adolescenziale, in cui se un ragazzo non ha già maturato una spiccata coscienziosità farsi distrarre è molto facile.</a:t>
            </a:r>
            <a:endParaRPr lang="it-IT" dirty="0"/>
          </a:p>
        </p:txBody>
      </p:sp>
      <p:pic>
        <p:nvPicPr>
          <p:cNvPr id="15362" name="Picture 2" descr="C:\Users\Master\Desktop\Ultime foto\x21.jpg"/>
          <p:cNvPicPr>
            <a:picLocks noChangeAspect="1" noChangeArrowheads="1"/>
          </p:cNvPicPr>
          <p:nvPr/>
        </p:nvPicPr>
        <p:blipFill>
          <a:blip r:embed="rId2" cstate="print"/>
          <a:srcRect/>
          <a:stretch>
            <a:fillRect/>
          </a:stretch>
        </p:blipFill>
        <p:spPr bwMode="auto">
          <a:xfrm>
            <a:off x="2411760" y="4005064"/>
            <a:ext cx="4277275" cy="2448272"/>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8"/>
                                        </p:tgtEl>
                                        <p:attrNameLst>
                                          <p:attrName>ppt_y</p:attrName>
                                        </p:attrNameLst>
                                      </p:cBhvr>
                                      <p:tavLst>
                                        <p:tav tm="0">
                                          <p:val>
                                            <p:strVal val="#ppt_y"/>
                                          </p:val>
                                        </p:tav>
                                        <p:tav tm="100000">
                                          <p:val>
                                            <p:strVal val="#ppt_y"/>
                                          </p:val>
                                        </p:tav>
                                      </p:tavLst>
                                    </p:anim>
                                    <p:anim calcmode="lin" valueType="num">
                                      <p:cBhvr>
                                        <p:cTn id="9"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21" presetClass="entr" presetSubtype="4" fill="hold" nodeType="clickEffect">
                                  <p:stCondLst>
                                    <p:cond delay="0"/>
                                  </p:stCondLst>
                                  <p:childTnLst>
                                    <p:set>
                                      <p:cBhvr>
                                        <p:cTn id="15" dur="1" fill="hold">
                                          <p:stCondLst>
                                            <p:cond delay="0"/>
                                          </p:stCondLst>
                                        </p:cTn>
                                        <p:tgtEl>
                                          <p:spTgt spid="15362"/>
                                        </p:tgtEl>
                                        <p:attrNameLst>
                                          <p:attrName>style.visibility</p:attrName>
                                        </p:attrNameLst>
                                      </p:cBhvr>
                                      <p:to>
                                        <p:strVal val="visible"/>
                                      </p:to>
                                    </p:set>
                                    <p:animEffect transition="in" filter="wheel(4)">
                                      <p:cBhvr>
                                        <p:cTn id="16" dur="2000"/>
                                        <p:tgtEl>
                                          <p:spTgt spid="15362"/>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9">
                                            <p:txEl>
                                              <p:pRg st="0" end="0"/>
                                            </p:txEl>
                                          </p:spTgt>
                                        </p:tgtEl>
                                        <p:attrNameLst>
                                          <p:attrName>style.visibility</p:attrName>
                                        </p:attrNameLst>
                                      </p:cBhvr>
                                      <p:to>
                                        <p:strVal val="visible"/>
                                      </p:to>
                                    </p:set>
                                    <p:anim calcmode="lin" valueType="num">
                                      <p:cBhvr>
                                        <p:cTn id="21" dur="1000" fill="hold"/>
                                        <p:tgtEl>
                                          <p:spTgt spid="9">
                                            <p:txEl>
                                              <p:pRg st="0" end="0"/>
                                            </p:txEl>
                                          </p:spTgt>
                                        </p:tgtEl>
                                        <p:attrNameLst>
                                          <p:attrName>ppt_w</p:attrName>
                                        </p:attrNameLst>
                                      </p:cBhvr>
                                      <p:tavLst>
                                        <p:tav tm="0">
                                          <p:val>
                                            <p:strVal val="#ppt_w*0.70"/>
                                          </p:val>
                                        </p:tav>
                                        <p:tav tm="100000">
                                          <p:val>
                                            <p:strVal val="#ppt_w"/>
                                          </p:val>
                                        </p:tav>
                                      </p:tavLst>
                                    </p:anim>
                                    <p:anim calcmode="lin" valueType="num">
                                      <p:cBhvr>
                                        <p:cTn id="22" dur="1000" fill="hold"/>
                                        <p:tgtEl>
                                          <p:spTgt spid="9">
                                            <p:txEl>
                                              <p:pRg st="0" end="0"/>
                                            </p:txEl>
                                          </p:spTgt>
                                        </p:tgtEl>
                                        <p:attrNameLst>
                                          <p:attrName>ppt_h</p:attrName>
                                        </p:attrNameLst>
                                      </p:cBhvr>
                                      <p:tavLst>
                                        <p:tav tm="0">
                                          <p:val>
                                            <p:strVal val="#ppt_h"/>
                                          </p:val>
                                        </p:tav>
                                        <p:tav tm="100000">
                                          <p:val>
                                            <p:strVal val="#ppt_h"/>
                                          </p:val>
                                        </p:tav>
                                      </p:tavLst>
                                    </p:anim>
                                    <p:animEffect transition="in" filter="fade">
                                      <p:cBhvr>
                                        <p:cTn id="23" dur="1000"/>
                                        <p:tgtEl>
                                          <p:spTgt spid="9">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nodeType="clickEffect">
                                  <p:stCondLst>
                                    <p:cond delay="0"/>
                                  </p:stCondLst>
                                  <p:childTnLst>
                                    <p:set>
                                      <p:cBhvr>
                                        <p:cTn id="27" dur="1" fill="hold">
                                          <p:stCondLst>
                                            <p:cond delay="0"/>
                                          </p:stCondLst>
                                        </p:cTn>
                                        <p:tgtEl>
                                          <p:spTgt spid="9">
                                            <p:txEl>
                                              <p:pRg st="1" end="1"/>
                                            </p:txEl>
                                          </p:spTgt>
                                        </p:tgtEl>
                                        <p:attrNameLst>
                                          <p:attrName>style.visibility</p:attrName>
                                        </p:attrNameLst>
                                      </p:cBhvr>
                                      <p:to>
                                        <p:strVal val="visible"/>
                                      </p:to>
                                    </p:set>
                                    <p:anim calcmode="lin" valueType="num">
                                      <p:cBhvr>
                                        <p:cTn id="28" dur="1000" fill="hold"/>
                                        <p:tgtEl>
                                          <p:spTgt spid="9">
                                            <p:txEl>
                                              <p:pRg st="1" end="1"/>
                                            </p:txEl>
                                          </p:spTgt>
                                        </p:tgtEl>
                                        <p:attrNameLst>
                                          <p:attrName>ppt_w</p:attrName>
                                        </p:attrNameLst>
                                      </p:cBhvr>
                                      <p:tavLst>
                                        <p:tav tm="0">
                                          <p:val>
                                            <p:strVal val="#ppt_w*0.70"/>
                                          </p:val>
                                        </p:tav>
                                        <p:tav tm="100000">
                                          <p:val>
                                            <p:strVal val="#ppt_w"/>
                                          </p:val>
                                        </p:tav>
                                      </p:tavLst>
                                    </p:anim>
                                    <p:anim calcmode="lin" valueType="num">
                                      <p:cBhvr>
                                        <p:cTn id="29" dur="1000" fill="hold"/>
                                        <p:tgtEl>
                                          <p:spTgt spid="9">
                                            <p:txEl>
                                              <p:pRg st="1" end="1"/>
                                            </p:txEl>
                                          </p:spTgt>
                                        </p:tgtEl>
                                        <p:attrNameLst>
                                          <p:attrName>ppt_h</p:attrName>
                                        </p:attrNameLst>
                                      </p:cBhvr>
                                      <p:tavLst>
                                        <p:tav tm="0">
                                          <p:val>
                                            <p:strVal val="#ppt_h"/>
                                          </p:val>
                                        </p:tav>
                                        <p:tav tm="100000">
                                          <p:val>
                                            <p:strVal val="#ppt_h"/>
                                          </p:val>
                                        </p:tav>
                                      </p:tavLst>
                                    </p:anim>
                                    <p:animEffect transition="in" filter="fade">
                                      <p:cBhvr>
                                        <p:cTn id="30" dur="1000"/>
                                        <p:tgtEl>
                                          <p:spTgt spid="9">
                                            <p:txEl>
                                              <p:pRg st="1" end="1"/>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nodeType="clickEffect">
                                  <p:stCondLst>
                                    <p:cond delay="0"/>
                                  </p:stCondLst>
                                  <p:childTnLst>
                                    <p:set>
                                      <p:cBhvr>
                                        <p:cTn id="34" dur="1" fill="hold">
                                          <p:stCondLst>
                                            <p:cond delay="0"/>
                                          </p:stCondLst>
                                        </p:cTn>
                                        <p:tgtEl>
                                          <p:spTgt spid="9">
                                            <p:txEl>
                                              <p:pRg st="2" end="2"/>
                                            </p:txEl>
                                          </p:spTgt>
                                        </p:tgtEl>
                                        <p:attrNameLst>
                                          <p:attrName>style.visibility</p:attrName>
                                        </p:attrNameLst>
                                      </p:cBhvr>
                                      <p:to>
                                        <p:strVal val="visible"/>
                                      </p:to>
                                    </p:set>
                                    <p:anim calcmode="lin" valueType="num">
                                      <p:cBhvr>
                                        <p:cTn id="35" dur="1000" fill="hold"/>
                                        <p:tgtEl>
                                          <p:spTgt spid="9">
                                            <p:txEl>
                                              <p:pRg st="2" end="2"/>
                                            </p:txEl>
                                          </p:spTgt>
                                        </p:tgtEl>
                                        <p:attrNameLst>
                                          <p:attrName>ppt_w</p:attrName>
                                        </p:attrNameLst>
                                      </p:cBhvr>
                                      <p:tavLst>
                                        <p:tav tm="0">
                                          <p:val>
                                            <p:strVal val="#ppt_w*0.70"/>
                                          </p:val>
                                        </p:tav>
                                        <p:tav tm="100000">
                                          <p:val>
                                            <p:strVal val="#ppt_w"/>
                                          </p:val>
                                        </p:tav>
                                      </p:tavLst>
                                    </p:anim>
                                    <p:anim calcmode="lin" valueType="num">
                                      <p:cBhvr>
                                        <p:cTn id="36" dur="1000" fill="hold"/>
                                        <p:tgtEl>
                                          <p:spTgt spid="9">
                                            <p:txEl>
                                              <p:pRg st="2" end="2"/>
                                            </p:txEl>
                                          </p:spTgt>
                                        </p:tgtEl>
                                        <p:attrNameLst>
                                          <p:attrName>ppt_h</p:attrName>
                                        </p:attrNameLst>
                                      </p:cBhvr>
                                      <p:tavLst>
                                        <p:tav tm="0">
                                          <p:val>
                                            <p:strVal val="#ppt_h"/>
                                          </p:val>
                                        </p:tav>
                                        <p:tav tm="100000">
                                          <p:val>
                                            <p:strVal val="#ppt_h"/>
                                          </p:val>
                                        </p:tav>
                                      </p:tavLst>
                                    </p:anim>
                                    <p:animEffect transition="in" filter="fade">
                                      <p:cBhvr>
                                        <p:cTn id="37" dur="1000"/>
                                        <p:tgtEl>
                                          <p:spTgt spid="9">
                                            <p:txEl>
                                              <p:pRg st="2" end="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nodeType="clickEffect">
                                  <p:stCondLst>
                                    <p:cond delay="0"/>
                                  </p:stCondLst>
                                  <p:childTnLst>
                                    <p:set>
                                      <p:cBhvr>
                                        <p:cTn id="41" dur="1" fill="hold">
                                          <p:stCondLst>
                                            <p:cond delay="0"/>
                                          </p:stCondLst>
                                        </p:cTn>
                                        <p:tgtEl>
                                          <p:spTgt spid="9">
                                            <p:txEl>
                                              <p:pRg st="3" end="3"/>
                                            </p:txEl>
                                          </p:spTgt>
                                        </p:tgtEl>
                                        <p:attrNameLst>
                                          <p:attrName>style.visibility</p:attrName>
                                        </p:attrNameLst>
                                      </p:cBhvr>
                                      <p:to>
                                        <p:strVal val="visible"/>
                                      </p:to>
                                    </p:set>
                                    <p:anim calcmode="lin" valueType="num">
                                      <p:cBhvr>
                                        <p:cTn id="42" dur="1000" fill="hold"/>
                                        <p:tgtEl>
                                          <p:spTgt spid="9">
                                            <p:txEl>
                                              <p:pRg st="3" end="3"/>
                                            </p:txEl>
                                          </p:spTgt>
                                        </p:tgtEl>
                                        <p:attrNameLst>
                                          <p:attrName>ppt_w</p:attrName>
                                        </p:attrNameLst>
                                      </p:cBhvr>
                                      <p:tavLst>
                                        <p:tav tm="0">
                                          <p:val>
                                            <p:strVal val="#ppt_w*0.70"/>
                                          </p:val>
                                        </p:tav>
                                        <p:tav tm="100000">
                                          <p:val>
                                            <p:strVal val="#ppt_w"/>
                                          </p:val>
                                        </p:tav>
                                      </p:tavLst>
                                    </p:anim>
                                    <p:anim calcmode="lin" valueType="num">
                                      <p:cBhvr>
                                        <p:cTn id="43" dur="1000" fill="hold"/>
                                        <p:tgtEl>
                                          <p:spTgt spid="9">
                                            <p:txEl>
                                              <p:pRg st="3" end="3"/>
                                            </p:txEl>
                                          </p:spTgt>
                                        </p:tgtEl>
                                        <p:attrNameLst>
                                          <p:attrName>ppt_h</p:attrName>
                                        </p:attrNameLst>
                                      </p:cBhvr>
                                      <p:tavLst>
                                        <p:tav tm="0">
                                          <p:val>
                                            <p:strVal val="#ppt_h"/>
                                          </p:val>
                                        </p:tav>
                                        <p:tav tm="100000">
                                          <p:val>
                                            <p:strVal val="#ppt_h"/>
                                          </p:val>
                                        </p:tav>
                                      </p:tavLst>
                                    </p:anim>
                                    <p:animEffect transition="in" filter="fade">
                                      <p:cBhvr>
                                        <p:cTn id="44" dur="1000"/>
                                        <p:tgtEl>
                                          <p:spTgt spid="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23528" y="260648"/>
            <a:ext cx="8101408" cy="576064"/>
          </a:xfrm>
        </p:spPr>
        <p:txBody>
          <a:bodyPr>
            <a:noAutofit/>
          </a:bodyPr>
          <a:lstStyle/>
          <a:p>
            <a:pPr fontAlgn="base"/>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Adolescenza e scuola</a:t>
            </a:r>
            <a:br>
              <a:rPr lang="it-IT" sz="4000" b="1" dirty="0" smtClean="0">
                <a:solidFill>
                  <a:srgbClr val="FF0000"/>
                </a:solidFill>
              </a:rPr>
            </a:br>
            <a:r>
              <a:rPr lang="it-IT" sz="4000" b="1" dirty="0" smtClean="0">
                <a:solidFill>
                  <a:srgbClr val="FF0000"/>
                </a:solidFill>
              </a:rPr>
              <a:t/>
            </a:r>
            <a:br>
              <a:rPr lang="it-IT" sz="4000" b="1" dirty="0" smtClean="0">
                <a:solidFill>
                  <a:srgbClr val="FF0000"/>
                </a:solidFill>
              </a:rPr>
            </a:br>
            <a:endParaRPr lang="it-IT" sz="4000" b="1" dirty="0">
              <a:solidFill>
                <a:srgbClr val="FF0000"/>
              </a:solidFill>
            </a:endParaRPr>
          </a:p>
        </p:txBody>
      </p:sp>
      <p:sp>
        <p:nvSpPr>
          <p:cNvPr id="6" name="Segnaposto data 5"/>
          <p:cNvSpPr>
            <a:spLocks noGrp="1"/>
          </p:cNvSpPr>
          <p:nvPr>
            <p:ph type="dt" sz="half" idx="10"/>
          </p:nvPr>
        </p:nvSpPr>
        <p:spPr/>
        <p:txBody>
          <a:bodyPr/>
          <a:lstStyle/>
          <a:p>
            <a:fld id="{045232F6-FA17-4A27-8B4A-499B738963E4}" type="datetime1">
              <a:rPr lang="it-IT" smtClean="0"/>
              <a:pPr/>
              <a:t>09/12/2019</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23</a:t>
            </a:fld>
            <a:endParaRPr lang="it-IT"/>
          </a:p>
        </p:txBody>
      </p:sp>
      <p:sp>
        <p:nvSpPr>
          <p:cNvPr id="8" name="CasellaDiTesto 7"/>
          <p:cNvSpPr txBox="1"/>
          <p:nvPr/>
        </p:nvSpPr>
        <p:spPr>
          <a:xfrm>
            <a:off x="179512" y="980729"/>
            <a:ext cx="8496944" cy="461665"/>
          </a:xfrm>
          <a:prstGeom prst="rect">
            <a:avLst/>
          </a:prstGeom>
          <a:noFill/>
        </p:spPr>
        <p:txBody>
          <a:bodyPr wrap="square" rtlCol="0">
            <a:spAutoFit/>
          </a:bodyPr>
          <a:lstStyle/>
          <a:p>
            <a:pPr algn="ctr" fontAlgn="base"/>
            <a:r>
              <a:rPr lang="it-IT" sz="2400" b="1" dirty="0" smtClean="0">
                <a:solidFill>
                  <a:srgbClr val="0070C0"/>
                </a:solidFill>
              </a:rPr>
              <a:t>No alla ricerca del talento a tutti i costi</a:t>
            </a:r>
            <a:endParaRPr lang="it-IT" sz="2400" b="1" dirty="0">
              <a:solidFill>
                <a:srgbClr val="0070C0"/>
              </a:solidFill>
            </a:endParaRPr>
          </a:p>
        </p:txBody>
      </p:sp>
      <p:sp>
        <p:nvSpPr>
          <p:cNvPr id="9" name="Rettangolo 8"/>
          <p:cNvSpPr/>
          <p:nvPr/>
        </p:nvSpPr>
        <p:spPr>
          <a:xfrm>
            <a:off x="395536" y="1484785"/>
            <a:ext cx="8352928" cy="2031325"/>
          </a:xfrm>
          <a:prstGeom prst="rect">
            <a:avLst/>
          </a:prstGeom>
          <a:solidFill>
            <a:srgbClr val="FFFF00"/>
          </a:solidFill>
          <a:ln w="25400">
            <a:solidFill>
              <a:srgbClr val="0070C0"/>
            </a:solidFill>
          </a:ln>
        </p:spPr>
        <p:txBody>
          <a:bodyPr wrap="square">
            <a:spAutoFit/>
          </a:bodyPr>
          <a:lstStyle/>
          <a:p>
            <a:pPr algn="just" fontAlgn="base"/>
            <a:r>
              <a:rPr lang="it-IT" b="1" dirty="0" smtClean="0">
                <a:solidFill>
                  <a:srgbClr val="FF0000"/>
                </a:solidFill>
              </a:rPr>
              <a:t>In famiglia </a:t>
            </a:r>
            <a:r>
              <a:rPr lang="it-IT" dirty="0" smtClean="0"/>
              <a:t>bisogna abituarsi ad utilizzare un linguaggio che valorizzi il lavoro e il sacrificio, anziché andare all’ossessiva ricerca di un qualche presunto talento precoce, una tendenza nociva della società attuale. </a:t>
            </a:r>
          </a:p>
          <a:p>
            <a:pPr algn="just" fontAlgn="base"/>
            <a:r>
              <a:rPr lang="it-IT" b="1" dirty="0" smtClean="0">
                <a:solidFill>
                  <a:srgbClr val="FF0000"/>
                </a:solidFill>
              </a:rPr>
              <a:t>Di fronte </a:t>
            </a:r>
            <a:r>
              <a:rPr lang="it-IT" dirty="0" smtClean="0"/>
              <a:t>a un compito di matematica o ad un esperimento di scienze ben svolti, ad esempio, bisogna evitare definizioni come “sei stato bravo” o “ in questa materia sei un asso”. E’ importante invece gratificare i ragazzi dicendogli “hai lavorato con impegno”, “hai imparato”.</a:t>
            </a:r>
            <a:endParaRPr lang="it-IT" dirty="0"/>
          </a:p>
        </p:txBody>
      </p:sp>
      <p:pic>
        <p:nvPicPr>
          <p:cNvPr id="16386" name="Picture 2" descr="C:\Users\Master\Desktop\Ultime foto\x14.jpg"/>
          <p:cNvPicPr>
            <a:picLocks noChangeAspect="1" noChangeArrowheads="1"/>
          </p:cNvPicPr>
          <p:nvPr/>
        </p:nvPicPr>
        <p:blipFill>
          <a:blip r:embed="rId2" cstate="print"/>
          <a:srcRect/>
          <a:stretch>
            <a:fillRect/>
          </a:stretch>
        </p:blipFill>
        <p:spPr bwMode="auto">
          <a:xfrm>
            <a:off x="2699792" y="3717032"/>
            <a:ext cx="3672408" cy="2667034"/>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8"/>
                                        </p:tgtEl>
                                        <p:attrNameLst>
                                          <p:attrName>ppt_y</p:attrName>
                                        </p:attrNameLst>
                                      </p:cBhvr>
                                      <p:tavLst>
                                        <p:tav tm="0">
                                          <p:val>
                                            <p:strVal val="#ppt_y"/>
                                          </p:val>
                                        </p:tav>
                                        <p:tav tm="100000">
                                          <p:val>
                                            <p:strVal val="#ppt_y"/>
                                          </p:val>
                                        </p:tav>
                                      </p:tavLst>
                                    </p:anim>
                                    <p:anim calcmode="lin" valueType="num">
                                      <p:cBhvr>
                                        <p:cTn id="9"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21" presetClass="entr" presetSubtype="4" fill="hold" nodeType="clickEffect">
                                  <p:stCondLst>
                                    <p:cond delay="0"/>
                                  </p:stCondLst>
                                  <p:childTnLst>
                                    <p:set>
                                      <p:cBhvr>
                                        <p:cTn id="15" dur="1" fill="hold">
                                          <p:stCondLst>
                                            <p:cond delay="0"/>
                                          </p:stCondLst>
                                        </p:cTn>
                                        <p:tgtEl>
                                          <p:spTgt spid="16386"/>
                                        </p:tgtEl>
                                        <p:attrNameLst>
                                          <p:attrName>style.visibility</p:attrName>
                                        </p:attrNameLst>
                                      </p:cBhvr>
                                      <p:to>
                                        <p:strVal val="visible"/>
                                      </p:to>
                                    </p:set>
                                    <p:animEffect transition="in" filter="wheel(4)">
                                      <p:cBhvr>
                                        <p:cTn id="16" dur="2000"/>
                                        <p:tgtEl>
                                          <p:spTgt spid="16386"/>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9">
                                            <p:txEl>
                                              <p:pRg st="0" end="0"/>
                                            </p:txEl>
                                          </p:spTgt>
                                        </p:tgtEl>
                                        <p:attrNameLst>
                                          <p:attrName>style.visibility</p:attrName>
                                        </p:attrNameLst>
                                      </p:cBhvr>
                                      <p:to>
                                        <p:strVal val="visible"/>
                                      </p:to>
                                    </p:set>
                                    <p:anim calcmode="lin" valueType="num">
                                      <p:cBhvr>
                                        <p:cTn id="21" dur="1000" fill="hold"/>
                                        <p:tgtEl>
                                          <p:spTgt spid="9">
                                            <p:txEl>
                                              <p:pRg st="0" end="0"/>
                                            </p:txEl>
                                          </p:spTgt>
                                        </p:tgtEl>
                                        <p:attrNameLst>
                                          <p:attrName>ppt_w</p:attrName>
                                        </p:attrNameLst>
                                      </p:cBhvr>
                                      <p:tavLst>
                                        <p:tav tm="0">
                                          <p:val>
                                            <p:strVal val="#ppt_w*0.70"/>
                                          </p:val>
                                        </p:tav>
                                        <p:tav tm="100000">
                                          <p:val>
                                            <p:strVal val="#ppt_w"/>
                                          </p:val>
                                        </p:tav>
                                      </p:tavLst>
                                    </p:anim>
                                    <p:anim calcmode="lin" valueType="num">
                                      <p:cBhvr>
                                        <p:cTn id="22" dur="1000" fill="hold"/>
                                        <p:tgtEl>
                                          <p:spTgt spid="9">
                                            <p:txEl>
                                              <p:pRg st="0" end="0"/>
                                            </p:txEl>
                                          </p:spTgt>
                                        </p:tgtEl>
                                        <p:attrNameLst>
                                          <p:attrName>ppt_h</p:attrName>
                                        </p:attrNameLst>
                                      </p:cBhvr>
                                      <p:tavLst>
                                        <p:tav tm="0">
                                          <p:val>
                                            <p:strVal val="#ppt_h"/>
                                          </p:val>
                                        </p:tav>
                                        <p:tav tm="100000">
                                          <p:val>
                                            <p:strVal val="#ppt_h"/>
                                          </p:val>
                                        </p:tav>
                                      </p:tavLst>
                                    </p:anim>
                                    <p:animEffect transition="in" filter="fade">
                                      <p:cBhvr>
                                        <p:cTn id="23" dur="1000"/>
                                        <p:tgtEl>
                                          <p:spTgt spid="9">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nodeType="clickEffect">
                                  <p:stCondLst>
                                    <p:cond delay="0"/>
                                  </p:stCondLst>
                                  <p:childTnLst>
                                    <p:set>
                                      <p:cBhvr>
                                        <p:cTn id="27" dur="1" fill="hold">
                                          <p:stCondLst>
                                            <p:cond delay="0"/>
                                          </p:stCondLst>
                                        </p:cTn>
                                        <p:tgtEl>
                                          <p:spTgt spid="9">
                                            <p:txEl>
                                              <p:pRg st="1" end="1"/>
                                            </p:txEl>
                                          </p:spTgt>
                                        </p:tgtEl>
                                        <p:attrNameLst>
                                          <p:attrName>style.visibility</p:attrName>
                                        </p:attrNameLst>
                                      </p:cBhvr>
                                      <p:to>
                                        <p:strVal val="visible"/>
                                      </p:to>
                                    </p:set>
                                    <p:anim calcmode="lin" valueType="num">
                                      <p:cBhvr>
                                        <p:cTn id="28" dur="1000" fill="hold"/>
                                        <p:tgtEl>
                                          <p:spTgt spid="9">
                                            <p:txEl>
                                              <p:pRg st="1" end="1"/>
                                            </p:txEl>
                                          </p:spTgt>
                                        </p:tgtEl>
                                        <p:attrNameLst>
                                          <p:attrName>ppt_w</p:attrName>
                                        </p:attrNameLst>
                                      </p:cBhvr>
                                      <p:tavLst>
                                        <p:tav tm="0">
                                          <p:val>
                                            <p:strVal val="#ppt_w*0.70"/>
                                          </p:val>
                                        </p:tav>
                                        <p:tav tm="100000">
                                          <p:val>
                                            <p:strVal val="#ppt_w"/>
                                          </p:val>
                                        </p:tav>
                                      </p:tavLst>
                                    </p:anim>
                                    <p:anim calcmode="lin" valueType="num">
                                      <p:cBhvr>
                                        <p:cTn id="29" dur="1000" fill="hold"/>
                                        <p:tgtEl>
                                          <p:spTgt spid="9">
                                            <p:txEl>
                                              <p:pRg st="1" end="1"/>
                                            </p:txEl>
                                          </p:spTgt>
                                        </p:tgtEl>
                                        <p:attrNameLst>
                                          <p:attrName>ppt_h</p:attrName>
                                        </p:attrNameLst>
                                      </p:cBhvr>
                                      <p:tavLst>
                                        <p:tav tm="0">
                                          <p:val>
                                            <p:strVal val="#ppt_h"/>
                                          </p:val>
                                        </p:tav>
                                        <p:tav tm="100000">
                                          <p:val>
                                            <p:strVal val="#ppt_h"/>
                                          </p:val>
                                        </p:tav>
                                      </p:tavLst>
                                    </p:anim>
                                    <p:animEffect transition="in" filter="fade">
                                      <p:cBhvr>
                                        <p:cTn id="30" dur="1000"/>
                                        <p:tgtEl>
                                          <p:spTgt spid="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23528" y="260648"/>
            <a:ext cx="8101408" cy="576064"/>
          </a:xfrm>
        </p:spPr>
        <p:txBody>
          <a:bodyPr>
            <a:noAutofit/>
          </a:bodyPr>
          <a:lstStyle/>
          <a:p>
            <a:pPr fontAlgn="base"/>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Adolescenza e scuola</a:t>
            </a:r>
            <a:br>
              <a:rPr lang="it-IT" sz="4000" b="1" dirty="0" smtClean="0">
                <a:solidFill>
                  <a:srgbClr val="FF0000"/>
                </a:solidFill>
              </a:rPr>
            </a:br>
            <a:r>
              <a:rPr lang="it-IT" sz="4000" b="1" dirty="0" smtClean="0">
                <a:solidFill>
                  <a:srgbClr val="FF0000"/>
                </a:solidFill>
              </a:rPr>
              <a:t/>
            </a:r>
            <a:br>
              <a:rPr lang="it-IT" sz="4000" b="1" dirty="0" smtClean="0">
                <a:solidFill>
                  <a:srgbClr val="FF0000"/>
                </a:solidFill>
              </a:rPr>
            </a:br>
            <a:endParaRPr lang="it-IT" sz="4000" b="1" dirty="0">
              <a:solidFill>
                <a:srgbClr val="FF0000"/>
              </a:solidFill>
            </a:endParaRPr>
          </a:p>
        </p:txBody>
      </p:sp>
      <p:sp>
        <p:nvSpPr>
          <p:cNvPr id="6" name="Segnaposto data 5"/>
          <p:cNvSpPr>
            <a:spLocks noGrp="1"/>
          </p:cNvSpPr>
          <p:nvPr>
            <p:ph type="dt" sz="half" idx="10"/>
          </p:nvPr>
        </p:nvSpPr>
        <p:spPr/>
        <p:txBody>
          <a:bodyPr/>
          <a:lstStyle/>
          <a:p>
            <a:fld id="{6D41AC5E-D494-463B-9ABD-C4A6A0D89D54}" type="datetime1">
              <a:rPr lang="it-IT" smtClean="0"/>
              <a:pPr/>
              <a:t>09/12/2019</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24</a:t>
            </a:fld>
            <a:endParaRPr lang="it-IT"/>
          </a:p>
        </p:txBody>
      </p:sp>
      <p:sp>
        <p:nvSpPr>
          <p:cNvPr id="8" name="CasellaDiTesto 7"/>
          <p:cNvSpPr txBox="1"/>
          <p:nvPr/>
        </p:nvSpPr>
        <p:spPr>
          <a:xfrm>
            <a:off x="179512" y="980729"/>
            <a:ext cx="8496944" cy="461665"/>
          </a:xfrm>
          <a:prstGeom prst="rect">
            <a:avLst/>
          </a:prstGeom>
          <a:noFill/>
        </p:spPr>
        <p:txBody>
          <a:bodyPr wrap="square" rtlCol="0">
            <a:spAutoFit/>
          </a:bodyPr>
          <a:lstStyle/>
          <a:p>
            <a:pPr algn="ctr" fontAlgn="base"/>
            <a:r>
              <a:rPr lang="it-IT" sz="2400" b="1" dirty="0" smtClean="0">
                <a:solidFill>
                  <a:srgbClr val="0070C0"/>
                </a:solidFill>
              </a:rPr>
              <a:t>Trasformare l’imposizione in opportunità</a:t>
            </a:r>
            <a:endParaRPr lang="it-IT" sz="2400" b="1" dirty="0">
              <a:solidFill>
                <a:srgbClr val="0070C0"/>
              </a:solidFill>
            </a:endParaRPr>
          </a:p>
        </p:txBody>
      </p:sp>
      <p:sp>
        <p:nvSpPr>
          <p:cNvPr id="9" name="Rettangolo 8"/>
          <p:cNvSpPr/>
          <p:nvPr/>
        </p:nvSpPr>
        <p:spPr>
          <a:xfrm>
            <a:off x="395536" y="1484785"/>
            <a:ext cx="8352928" cy="2585323"/>
          </a:xfrm>
          <a:prstGeom prst="rect">
            <a:avLst/>
          </a:prstGeom>
          <a:solidFill>
            <a:srgbClr val="FFFF00"/>
          </a:solidFill>
          <a:ln w="25400">
            <a:solidFill>
              <a:srgbClr val="0070C0"/>
            </a:solidFill>
          </a:ln>
        </p:spPr>
        <p:txBody>
          <a:bodyPr wrap="square">
            <a:spAutoFit/>
          </a:bodyPr>
          <a:lstStyle/>
          <a:p>
            <a:pPr algn="just" fontAlgn="base"/>
            <a:r>
              <a:rPr lang="it-IT" b="1" dirty="0" smtClean="0">
                <a:solidFill>
                  <a:srgbClr val="FF0000"/>
                </a:solidFill>
              </a:rPr>
              <a:t>Valorizzare l’apprendimento </a:t>
            </a:r>
            <a:r>
              <a:rPr lang="it-IT" dirty="0" smtClean="0"/>
              <a:t>quotidianamente, anche con il buon esempio è fondamentale. Imparare ogni giorno cose nuove costituisce davvero un’opportunità da vivere quotidianamente insieme ai figli, leggendo insieme a loro, insegnandogli ad esempio a coltivare l’orto o praticando un’attività istruttiva. </a:t>
            </a:r>
          </a:p>
          <a:p>
            <a:pPr algn="just" fontAlgn="base"/>
            <a:r>
              <a:rPr lang="it-IT" b="1" dirty="0" smtClean="0">
                <a:solidFill>
                  <a:srgbClr val="FF0000"/>
                </a:solidFill>
              </a:rPr>
              <a:t>Coltivare l’equilibrio interiore </a:t>
            </a:r>
            <a:r>
              <a:rPr lang="it-IT" dirty="0" smtClean="0"/>
              <a:t>e la serenità dei figli è parimenti importante. Se la scuola è un problema, diventa giocoforza importante mollare la presa su altri aspetti, meno importanti, altrimenti si rischia di vivere un conflitto ininterrotto. </a:t>
            </a:r>
          </a:p>
          <a:p>
            <a:pPr algn="just" fontAlgn="base"/>
            <a:r>
              <a:rPr lang="it-IT" b="1" dirty="0" smtClean="0">
                <a:solidFill>
                  <a:srgbClr val="FF0000"/>
                </a:solidFill>
              </a:rPr>
              <a:t>Allo stesso modo </a:t>
            </a:r>
            <a:r>
              <a:rPr lang="it-IT" dirty="0" smtClean="0"/>
              <a:t>quando si pongono dei limiti non bisogna ricorrere contemporaneamente al ricatto emotivo o mostrare eccessiva durezza.</a:t>
            </a:r>
            <a:endParaRPr lang="it-IT" dirty="0"/>
          </a:p>
        </p:txBody>
      </p:sp>
      <p:pic>
        <p:nvPicPr>
          <p:cNvPr id="12290" name="Picture 2" descr="C:\Users\Master\Desktop\Ultime foto\x18.jpg"/>
          <p:cNvPicPr>
            <a:picLocks noChangeAspect="1" noChangeArrowheads="1"/>
          </p:cNvPicPr>
          <p:nvPr/>
        </p:nvPicPr>
        <p:blipFill>
          <a:blip r:embed="rId2" cstate="print"/>
          <a:srcRect/>
          <a:stretch>
            <a:fillRect/>
          </a:stretch>
        </p:blipFill>
        <p:spPr bwMode="auto">
          <a:xfrm>
            <a:off x="2339752" y="4221088"/>
            <a:ext cx="4371914" cy="2448272"/>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8"/>
                                        </p:tgtEl>
                                        <p:attrNameLst>
                                          <p:attrName>ppt_y</p:attrName>
                                        </p:attrNameLst>
                                      </p:cBhvr>
                                      <p:tavLst>
                                        <p:tav tm="0">
                                          <p:val>
                                            <p:strVal val="#ppt_y"/>
                                          </p:val>
                                        </p:tav>
                                        <p:tav tm="100000">
                                          <p:val>
                                            <p:strVal val="#ppt_y"/>
                                          </p:val>
                                        </p:tav>
                                      </p:tavLst>
                                    </p:anim>
                                    <p:anim calcmode="lin" valueType="num">
                                      <p:cBhvr>
                                        <p:cTn id="9"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21" presetClass="entr" presetSubtype="4" fill="hold" nodeType="clickEffect">
                                  <p:stCondLst>
                                    <p:cond delay="0"/>
                                  </p:stCondLst>
                                  <p:childTnLst>
                                    <p:set>
                                      <p:cBhvr>
                                        <p:cTn id="15" dur="1" fill="hold">
                                          <p:stCondLst>
                                            <p:cond delay="0"/>
                                          </p:stCondLst>
                                        </p:cTn>
                                        <p:tgtEl>
                                          <p:spTgt spid="12290"/>
                                        </p:tgtEl>
                                        <p:attrNameLst>
                                          <p:attrName>style.visibility</p:attrName>
                                        </p:attrNameLst>
                                      </p:cBhvr>
                                      <p:to>
                                        <p:strVal val="visible"/>
                                      </p:to>
                                    </p:set>
                                    <p:animEffect transition="in" filter="wheel(4)">
                                      <p:cBhvr>
                                        <p:cTn id="16" dur="2000"/>
                                        <p:tgtEl>
                                          <p:spTgt spid="12290"/>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9">
                                            <p:txEl>
                                              <p:pRg st="0" end="0"/>
                                            </p:txEl>
                                          </p:spTgt>
                                        </p:tgtEl>
                                        <p:attrNameLst>
                                          <p:attrName>style.visibility</p:attrName>
                                        </p:attrNameLst>
                                      </p:cBhvr>
                                      <p:to>
                                        <p:strVal val="visible"/>
                                      </p:to>
                                    </p:set>
                                    <p:anim calcmode="lin" valueType="num">
                                      <p:cBhvr>
                                        <p:cTn id="21" dur="1000" fill="hold"/>
                                        <p:tgtEl>
                                          <p:spTgt spid="9">
                                            <p:txEl>
                                              <p:pRg st="0" end="0"/>
                                            </p:txEl>
                                          </p:spTgt>
                                        </p:tgtEl>
                                        <p:attrNameLst>
                                          <p:attrName>ppt_w</p:attrName>
                                        </p:attrNameLst>
                                      </p:cBhvr>
                                      <p:tavLst>
                                        <p:tav tm="0">
                                          <p:val>
                                            <p:strVal val="#ppt_w*0.70"/>
                                          </p:val>
                                        </p:tav>
                                        <p:tav tm="100000">
                                          <p:val>
                                            <p:strVal val="#ppt_w"/>
                                          </p:val>
                                        </p:tav>
                                      </p:tavLst>
                                    </p:anim>
                                    <p:anim calcmode="lin" valueType="num">
                                      <p:cBhvr>
                                        <p:cTn id="22" dur="1000" fill="hold"/>
                                        <p:tgtEl>
                                          <p:spTgt spid="9">
                                            <p:txEl>
                                              <p:pRg st="0" end="0"/>
                                            </p:txEl>
                                          </p:spTgt>
                                        </p:tgtEl>
                                        <p:attrNameLst>
                                          <p:attrName>ppt_h</p:attrName>
                                        </p:attrNameLst>
                                      </p:cBhvr>
                                      <p:tavLst>
                                        <p:tav tm="0">
                                          <p:val>
                                            <p:strVal val="#ppt_h"/>
                                          </p:val>
                                        </p:tav>
                                        <p:tav tm="100000">
                                          <p:val>
                                            <p:strVal val="#ppt_h"/>
                                          </p:val>
                                        </p:tav>
                                      </p:tavLst>
                                    </p:anim>
                                    <p:animEffect transition="in" filter="fade">
                                      <p:cBhvr>
                                        <p:cTn id="23" dur="1000"/>
                                        <p:tgtEl>
                                          <p:spTgt spid="9">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nodeType="clickEffect">
                                  <p:stCondLst>
                                    <p:cond delay="0"/>
                                  </p:stCondLst>
                                  <p:childTnLst>
                                    <p:set>
                                      <p:cBhvr>
                                        <p:cTn id="27" dur="1" fill="hold">
                                          <p:stCondLst>
                                            <p:cond delay="0"/>
                                          </p:stCondLst>
                                        </p:cTn>
                                        <p:tgtEl>
                                          <p:spTgt spid="9">
                                            <p:txEl>
                                              <p:pRg st="1" end="1"/>
                                            </p:txEl>
                                          </p:spTgt>
                                        </p:tgtEl>
                                        <p:attrNameLst>
                                          <p:attrName>style.visibility</p:attrName>
                                        </p:attrNameLst>
                                      </p:cBhvr>
                                      <p:to>
                                        <p:strVal val="visible"/>
                                      </p:to>
                                    </p:set>
                                    <p:anim calcmode="lin" valueType="num">
                                      <p:cBhvr>
                                        <p:cTn id="28" dur="1000" fill="hold"/>
                                        <p:tgtEl>
                                          <p:spTgt spid="9">
                                            <p:txEl>
                                              <p:pRg st="1" end="1"/>
                                            </p:txEl>
                                          </p:spTgt>
                                        </p:tgtEl>
                                        <p:attrNameLst>
                                          <p:attrName>ppt_w</p:attrName>
                                        </p:attrNameLst>
                                      </p:cBhvr>
                                      <p:tavLst>
                                        <p:tav tm="0">
                                          <p:val>
                                            <p:strVal val="#ppt_w*0.70"/>
                                          </p:val>
                                        </p:tav>
                                        <p:tav tm="100000">
                                          <p:val>
                                            <p:strVal val="#ppt_w"/>
                                          </p:val>
                                        </p:tav>
                                      </p:tavLst>
                                    </p:anim>
                                    <p:anim calcmode="lin" valueType="num">
                                      <p:cBhvr>
                                        <p:cTn id="29" dur="1000" fill="hold"/>
                                        <p:tgtEl>
                                          <p:spTgt spid="9">
                                            <p:txEl>
                                              <p:pRg st="1" end="1"/>
                                            </p:txEl>
                                          </p:spTgt>
                                        </p:tgtEl>
                                        <p:attrNameLst>
                                          <p:attrName>ppt_h</p:attrName>
                                        </p:attrNameLst>
                                      </p:cBhvr>
                                      <p:tavLst>
                                        <p:tav tm="0">
                                          <p:val>
                                            <p:strVal val="#ppt_h"/>
                                          </p:val>
                                        </p:tav>
                                        <p:tav tm="100000">
                                          <p:val>
                                            <p:strVal val="#ppt_h"/>
                                          </p:val>
                                        </p:tav>
                                      </p:tavLst>
                                    </p:anim>
                                    <p:animEffect transition="in" filter="fade">
                                      <p:cBhvr>
                                        <p:cTn id="30" dur="1000"/>
                                        <p:tgtEl>
                                          <p:spTgt spid="9">
                                            <p:txEl>
                                              <p:pRg st="1" end="1"/>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nodeType="clickEffect">
                                  <p:stCondLst>
                                    <p:cond delay="0"/>
                                  </p:stCondLst>
                                  <p:childTnLst>
                                    <p:set>
                                      <p:cBhvr>
                                        <p:cTn id="34" dur="1" fill="hold">
                                          <p:stCondLst>
                                            <p:cond delay="0"/>
                                          </p:stCondLst>
                                        </p:cTn>
                                        <p:tgtEl>
                                          <p:spTgt spid="9">
                                            <p:txEl>
                                              <p:pRg st="2" end="2"/>
                                            </p:txEl>
                                          </p:spTgt>
                                        </p:tgtEl>
                                        <p:attrNameLst>
                                          <p:attrName>style.visibility</p:attrName>
                                        </p:attrNameLst>
                                      </p:cBhvr>
                                      <p:to>
                                        <p:strVal val="visible"/>
                                      </p:to>
                                    </p:set>
                                    <p:anim calcmode="lin" valueType="num">
                                      <p:cBhvr>
                                        <p:cTn id="35" dur="1000" fill="hold"/>
                                        <p:tgtEl>
                                          <p:spTgt spid="9">
                                            <p:txEl>
                                              <p:pRg st="2" end="2"/>
                                            </p:txEl>
                                          </p:spTgt>
                                        </p:tgtEl>
                                        <p:attrNameLst>
                                          <p:attrName>ppt_w</p:attrName>
                                        </p:attrNameLst>
                                      </p:cBhvr>
                                      <p:tavLst>
                                        <p:tav tm="0">
                                          <p:val>
                                            <p:strVal val="#ppt_w*0.70"/>
                                          </p:val>
                                        </p:tav>
                                        <p:tav tm="100000">
                                          <p:val>
                                            <p:strVal val="#ppt_w"/>
                                          </p:val>
                                        </p:tav>
                                      </p:tavLst>
                                    </p:anim>
                                    <p:anim calcmode="lin" valueType="num">
                                      <p:cBhvr>
                                        <p:cTn id="36" dur="1000" fill="hold"/>
                                        <p:tgtEl>
                                          <p:spTgt spid="9">
                                            <p:txEl>
                                              <p:pRg st="2" end="2"/>
                                            </p:txEl>
                                          </p:spTgt>
                                        </p:tgtEl>
                                        <p:attrNameLst>
                                          <p:attrName>ppt_h</p:attrName>
                                        </p:attrNameLst>
                                      </p:cBhvr>
                                      <p:tavLst>
                                        <p:tav tm="0">
                                          <p:val>
                                            <p:strVal val="#ppt_h"/>
                                          </p:val>
                                        </p:tav>
                                        <p:tav tm="100000">
                                          <p:val>
                                            <p:strVal val="#ppt_h"/>
                                          </p:val>
                                        </p:tav>
                                      </p:tavLst>
                                    </p:anim>
                                    <p:animEffect transition="in" filter="fade">
                                      <p:cBhvr>
                                        <p:cTn id="37" dur="1000"/>
                                        <p:tgtEl>
                                          <p:spTgt spid="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23528" y="260648"/>
            <a:ext cx="8101408" cy="576064"/>
          </a:xfrm>
        </p:spPr>
        <p:txBody>
          <a:bodyPr>
            <a:noAutofit/>
          </a:bodyPr>
          <a:lstStyle/>
          <a:p>
            <a:pPr fontAlgn="base"/>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Adolescenza e scuola</a:t>
            </a:r>
            <a:br>
              <a:rPr lang="it-IT" sz="4000" b="1" dirty="0" smtClean="0">
                <a:solidFill>
                  <a:srgbClr val="FF0000"/>
                </a:solidFill>
              </a:rPr>
            </a:br>
            <a:r>
              <a:rPr lang="it-IT" sz="4000" b="1" dirty="0" smtClean="0">
                <a:solidFill>
                  <a:srgbClr val="FF0000"/>
                </a:solidFill>
              </a:rPr>
              <a:t/>
            </a:r>
            <a:br>
              <a:rPr lang="it-IT" sz="4000" b="1" dirty="0" smtClean="0">
                <a:solidFill>
                  <a:srgbClr val="FF0000"/>
                </a:solidFill>
              </a:rPr>
            </a:br>
            <a:endParaRPr lang="it-IT" sz="4000" b="1" dirty="0">
              <a:solidFill>
                <a:srgbClr val="FF0000"/>
              </a:solidFill>
            </a:endParaRPr>
          </a:p>
        </p:txBody>
      </p:sp>
      <p:sp>
        <p:nvSpPr>
          <p:cNvPr id="6" name="Segnaposto data 5"/>
          <p:cNvSpPr>
            <a:spLocks noGrp="1"/>
          </p:cNvSpPr>
          <p:nvPr>
            <p:ph type="dt" sz="half" idx="10"/>
          </p:nvPr>
        </p:nvSpPr>
        <p:spPr/>
        <p:txBody>
          <a:bodyPr/>
          <a:lstStyle/>
          <a:p>
            <a:fld id="{1082D13D-F660-4113-8C25-A3A650994630}" type="datetime1">
              <a:rPr lang="it-IT" smtClean="0"/>
              <a:pPr/>
              <a:t>09/12/2019</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25</a:t>
            </a:fld>
            <a:endParaRPr lang="it-IT"/>
          </a:p>
        </p:txBody>
      </p:sp>
      <p:sp>
        <p:nvSpPr>
          <p:cNvPr id="8" name="CasellaDiTesto 7"/>
          <p:cNvSpPr txBox="1"/>
          <p:nvPr/>
        </p:nvSpPr>
        <p:spPr>
          <a:xfrm>
            <a:off x="179512" y="980729"/>
            <a:ext cx="8496944" cy="461665"/>
          </a:xfrm>
          <a:prstGeom prst="rect">
            <a:avLst/>
          </a:prstGeom>
          <a:noFill/>
        </p:spPr>
        <p:txBody>
          <a:bodyPr wrap="square" rtlCol="0">
            <a:spAutoFit/>
          </a:bodyPr>
          <a:lstStyle/>
          <a:p>
            <a:pPr algn="ctr" fontAlgn="base"/>
            <a:r>
              <a:rPr lang="it-IT" sz="2400" b="1" dirty="0" smtClean="0">
                <a:solidFill>
                  <a:srgbClr val="0070C0"/>
                </a:solidFill>
              </a:rPr>
              <a:t>Stimolarli con interessi diversi</a:t>
            </a:r>
            <a:endParaRPr lang="it-IT" sz="2400" b="1" dirty="0">
              <a:solidFill>
                <a:srgbClr val="0070C0"/>
              </a:solidFill>
            </a:endParaRPr>
          </a:p>
        </p:txBody>
      </p:sp>
      <p:sp>
        <p:nvSpPr>
          <p:cNvPr id="9" name="Rettangolo 8"/>
          <p:cNvSpPr/>
          <p:nvPr/>
        </p:nvSpPr>
        <p:spPr>
          <a:xfrm>
            <a:off x="395536" y="1484785"/>
            <a:ext cx="8352928" cy="1200329"/>
          </a:xfrm>
          <a:prstGeom prst="rect">
            <a:avLst/>
          </a:prstGeom>
          <a:solidFill>
            <a:srgbClr val="FFFF00"/>
          </a:solidFill>
          <a:ln w="25400">
            <a:solidFill>
              <a:srgbClr val="0070C0"/>
            </a:solidFill>
          </a:ln>
        </p:spPr>
        <p:txBody>
          <a:bodyPr wrap="square">
            <a:spAutoFit/>
          </a:bodyPr>
          <a:lstStyle/>
          <a:p>
            <a:pPr algn="just" fontAlgn="base"/>
            <a:r>
              <a:rPr lang="it-IT" b="1" dirty="0" smtClean="0">
                <a:solidFill>
                  <a:srgbClr val="FF0000"/>
                </a:solidFill>
              </a:rPr>
              <a:t>Aiutare un ragazzo </a:t>
            </a:r>
            <a:r>
              <a:rPr lang="it-IT" dirty="0" smtClean="0"/>
              <a:t>a coltivare anche interessi diversi da quelli scolastici (es. volontariato), soprattutto se la scuola non gli piace, può costituire un importante terreno di maturazione parallelo e complementare, dove poter apprendere e capire che attraverso l’entusiasmo e l’impegno si possono realizzare e raggiungere degli obiettivi.</a:t>
            </a:r>
            <a:endParaRPr lang="it-IT" dirty="0"/>
          </a:p>
        </p:txBody>
      </p:sp>
      <p:pic>
        <p:nvPicPr>
          <p:cNvPr id="13314" name="Picture 2" descr="C:\Users\Master\Desktop\Ultime foto\x20.jpg"/>
          <p:cNvPicPr>
            <a:picLocks noChangeAspect="1" noChangeArrowheads="1"/>
          </p:cNvPicPr>
          <p:nvPr/>
        </p:nvPicPr>
        <p:blipFill>
          <a:blip r:embed="rId2" cstate="print"/>
          <a:srcRect/>
          <a:stretch>
            <a:fillRect/>
          </a:stretch>
        </p:blipFill>
        <p:spPr bwMode="auto">
          <a:xfrm>
            <a:off x="1475656" y="2852936"/>
            <a:ext cx="6316130" cy="3537033"/>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8"/>
                                        </p:tgtEl>
                                        <p:attrNameLst>
                                          <p:attrName>ppt_y</p:attrName>
                                        </p:attrNameLst>
                                      </p:cBhvr>
                                      <p:tavLst>
                                        <p:tav tm="0">
                                          <p:val>
                                            <p:strVal val="#ppt_y"/>
                                          </p:val>
                                        </p:tav>
                                        <p:tav tm="100000">
                                          <p:val>
                                            <p:strVal val="#ppt_y"/>
                                          </p:val>
                                        </p:tav>
                                      </p:tavLst>
                                    </p:anim>
                                    <p:anim calcmode="lin" valueType="num">
                                      <p:cBhvr>
                                        <p:cTn id="9"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21" presetClass="entr" presetSubtype="4" fill="hold" nodeType="clickEffect">
                                  <p:stCondLst>
                                    <p:cond delay="0"/>
                                  </p:stCondLst>
                                  <p:childTnLst>
                                    <p:set>
                                      <p:cBhvr>
                                        <p:cTn id="15" dur="1" fill="hold">
                                          <p:stCondLst>
                                            <p:cond delay="0"/>
                                          </p:stCondLst>
                                        </p:cTn>
                                        <p:tgtEl>
                                          <p:spTgt spid="13314"/>
                                        </p:tgtEl>
                                        <p:attrNameLst>
                                          <p:attrName>style.visibility</p:attrName>
                                        </p:attrNameLst>
                                      </p:cBhvr>
                                      <p:to>
                                        <p:strVal val="visible"/>
                                      </p:to>
                                    </p:set>
                                    <p:animEffect transition="in" filter="wheel(4)">
                                      <p:cBhvr>
                                        <p:cTn id="16" dur="2000"/>
                                        <p:tgtEl>
                                          <p:spTgt spid="13314"/>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9">
                                            <p:txEl>
                                              <p:pRg st="0" end="0"/>
                                            </p:txEl>
                                          </p:spTgt>
                                        </p:tgtEl>
                                        <p:attrNameLst>
                                          <p:attrName>style.visibility</p:attrName>
                                        </p:attrNameLst>
                                      </p:cBhvr>
                                      <p:to>
                                        <p:strVal val="visible"/>
                                      </p:to>
                                    </p:set>
                                    <p:anim calcmode="lin" valueType="num">
                                      <p:cBhvr>
                                        <p:cTn id="21" dur="1000" fill="hold"/>
                                        <p:tgtEl>
                                          <p:spTgt spid="9">
                                            <p:txEl>
                                              <p:pRg st="0" end="0"/>
                                            </p:txEl>
                                          </p:spTgt>
                                        </p:tgtEl>
                                        <p:attrNameLst>
                                          <p:attrName>ppt_w</p:attrName>
                                        </p:attrNameLst>
                                      </p:cBhvr>
                                      <p:tavLst>
                                        <p:tav tm="0">
                                          <p:val>
                                            <p:strVal val="#ppt_w*0.70"/>
                                          </p:val>
                                        </p:tav>
                                        <p:tav tm="100000">
                                          <p:val>
                                            <p:strVal val="#ppt_w"/>
                                          </p:val>
                                        </p:tav>
                                      </p:tavLst>
                                    </p:anim>
                                    <p:anim calcmode="lin" valueType="num">
                                      <p:cBhvr>
                                        <p:cTn id="22" dur="1000" fill="hold"/>
                                        <p:tgtEl>
                                          <p:spTgt spid="9">
                                            <p:txEl>
                                              <p:pRg st="0" end="0"/>
                                            </p:txEl>
                                          </p:spTgt>
                                        </p:tgtEl>
                                        <p:attrNameLst>
                                          <p:attrName>ppt_h</p:attrName>
                                        </p:attrNameLst>
                                      </p:cBhvr>
                                      <p:tavLst>
                                        <p:tav tm="0">
                                          <p:val>
                                            <p:strVal val="#ppt_h"/>
                                          </p:val>
                                        </p:tav>
                                        <p:tav tm="100000">
                                          <p:val>
                                            <p:strVal val="#ppt_h"/>
                                          </p:val>
                                        </p:tav>
                                      </p:tavLst>
                                    </p:anim>
                                    <p:animEffect transition="in" filter="fade">
                                      <p:cBhvr>
                                        <p:cTn id="23" dur="10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23528" y="260648"/>
            <a:ext cx="8101408" cy="576064"/>
          </a:xfrm>
        </p:spPr>
        <p:txBody>
          <a:bodyPr>
            <a:noAutofit/>
          </a:bodyPr>
          <a:lstStyle/>
          <a:p>
            <a:pPr fontAlgn="base"/>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Adolescenza e scuola</a:t>
            </a:r>
            <a:br>
              <a:rPr lang="it-IT" sz="4000" b="1" dirty="0" smtClean="0">
                <a:solidFill>
                  <a:srgbClr val="FF0000"/>
                </a:solidFill>
              </a:rPr>
            </a:br>
            <a:r>
              <a:rPr lang="it-IT" sz="4000" b="1" dirty="0" smtClean="0">
                <a:solidFill>
                  <a:srgbClr val="FF0000"/>
                </a:solidFill>
              </a:rPr>
              <a:t/>
            </a:r>
            <a:br>
              <a:rPr lang="it-IT" sz="4000" b="1" dirty="0" smtClean="0">
                <a:solidFill>
                  <a:srgbClr val="FF0000"/>
                </a:solidFill>
              </a:rPr>
            </a:br>
            <a:endParaRPr lang="it-IT" sz="4000" b="1" dirty="0">
              <a:solidFill>
                <a:srgbClr val="FF0000"/>
              </a:solidFill>
            </a:endParaRPr>
          </a:p>
        </p:txBody>
      </p:sp>
      <p:sp>
        <p:nvSpPr>
          <p:cNvPr id="6" name="Segnaposto data 5"/>
          <p:cNvSpPr>
            <a:spLocks noGrp="1"/>
          </p:cNvSpPr>
          <p:nvPr>
            <p:ph type="dt" sz="half" idx="10"/>
          </p:nvPr>
        </p:nvSpPr>
        <p:spPr/>
        <p:txBody>
          <a:bodyPr/>
          <a:lstStyle/>
          <a:p>
            <a:fld id="{97094190-77DC-4199-9E50-8B4FE961B148}" type="datetime1">
              <a:rPr lang="it-IT" smtClean="0"/>
              <a:pPr/>
              <a:t>09/12/2019</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26</a:t>
            </a:fld>
            <a:endParaRPr lang="it-IT"/>
          </a:p>
        </p:txBody>
      </p:sp>
      <p:sp>
        <p:nvSpPr>
          <p:cNvPr id="8" name="CasellaDiTesto 7"/>
          <p:cNvSpPr txBox="1"/>
          <p:nvPr/>
        </p:nvSpPr>
        <p:spPr>
          <a:xfrm>
            <a:off x="179512" y="980729"/>
            <a:ext cx="8496944" cy="461665"/>
          </a:xfrm>
          <a:prstGeom prst="rect">
            <a:avLst/>
          </a:prstGeom>
          <a:noFill/>
        </p:spPr>
        <p:txBody>
          <a:bodyPr wrap="square" rtlCol="0">
            <a:spAutoFit/>
          </a:bodyPr>
          <a:lstStyle/>
          <a:p>
            <a:pPr algn="ctr" fontAlgn="base"/>
            <a:r>
              <a:rPr lang="it-IT" sz="2400" b="1" dirty="0" smtClean="0">
                <a:solidFill>
                  <a:srgbClr val="0070C0"/>
                </a:solidFill>
              </a:rPr>
              <a:t>Punizioni e premi solo se necessari</a:t>
            </a:r>
            <a:endParaRPr lang="it-IT" sz="2400" b="1" dirty="0">
              <a:solidFill>
                <a:srgbClr val="0070C0"/>
              </a:solidFill>
            </a:endParaRPr>
          </a:p>
        </p:txBody>
      </p:sp>
      <p:sp>
        <p:nvSpPr>
          <p:cNvPr id="9" name="Rettangolo 8"/>
          <p:cNvSpPr/>
          <p:nvPr/>
        </p:nvSpPr>
        <p:spPr>
          <a:xfrm>
            <a:off x="395536" y="1484785"/>
            <a:ext cx="8352928" cy="2585323"/>
          </a:xfrm>
          <a:prstGeom prst="rect">
            <a:avLst/>
          </a:prstGeom>
          <a:solidFill>
            <a:srgbClr val="FFFF00"/>
          </a:solidFill>
          <a:ln w="25400">
            <a:solidFill>
              <a:srgbClr val="0070C0"/>
            </a:solidFill>
          </a:ln>
        </p:spPr>
        <p:txBody>
          <a:bodyPr wrap="square">
            <a:spAutoFit/>
          </a:bodyPr>
          <a:lstStyle/>
          <a:p>
            <a:pPr algn="just" fontAlgn="base"/>
            <a:r>
              <a:rPr lang="it-IT" b="1" dirty="0" smtClean="0">
                <a:solidFill>
                  <a:srgbClr val="FF0000"/>
                </a:solidFill>
              </a:rPr>
              <a:t>Un rapporto positivo </a:t>
            </a:r>
            <a:r>
              <a:rPr lang="it-IT" dirty="0" smtClean="0"/>
              <a:t>con lo studio si costruisce valorizzando l’istruzione e il rapporto con scuola e insegnanti, abituando il ragazzo alla concentrazione e all’impegno, ponendo le basi di una buona organizzazione nel lavoro scolastico e coltivando il giusto atteggiamento mentale. </a:t>
            </a:r>
          </a:p>
          <a:p>
            <a:pPr algn="just" fontAlgn="base"/>
            <a:r>
              <a:rPr lang="it-IT" b="1" dirty="0" smtClean="0">
                <a:solidFill>
                  <a:srgbClr val="FF0000"/>
                </a:solidFill>
              </a:rPr>
              <a:t>Mentre si fa tutto questo</a:t>
            </a:r>
            <a:r>
              <a:rPr lang="it-IT" dirty="0" smtClean="0"/>
              <a:t>, si può ricorrere anche a premi e punizioni, solo però se necessari. Ma se in loro manca la giusta motivazione, punire o premiare rischia di servire a poco. </a:t>
            </a:r>
          </a:p>
          <a:p>
            <a:pPr algn="just" fontAlgn="base"/>
            <a:r>
              <a:rPr lang="it-IT" b="1" dirty="0" smtClean="0">
                <a:solidFill>
                  <a:srgbClr val="FF0000"/>
                </a:solidFill>
              </a:rPr>
              <a:t>In ogni caso</a:t>
            </a:r>
            <a:r>
              <a:rPr lang="it-IT" dirty="0" smtClean="0"/>
              <a:t>, si punisce o si premia sempre il lavoro, l’impegno o la concentrazione, mai i risultati mancati o raggiunti. </a:t>
            </a:r>
            <a:endParaRPr lang="it-IT" dirty="0"/>
          </a:p>
        </p:txBody>
      </p:sp>
      <p:pic>
        <p:nvPicPr>
          <p:cNvPr id="14338" name="Picture 2" descr="C:\Users\Master\Desktop\Ultime foto\x6.jpg"/>
          <p:cNvPicPr>
            <a:picLocks noChangeAspect="1" noChangeArrowheads="1"/>
          </p:cNvPicPr>
          <p:nvPr/>
        </p:nvPicPr>
        <p:blipFill>
          <a:blip r:embed="rId2" cstate="print"/>
          <a:srcRect/>
          <a:stretch>
            <a:fillRect/>
          </a:stretch>
        </p:blipFill>
        <p:spPr bwMode="auto">
          <a:xfrm>
            <a:off x="2339752" y="4149080"/>
            <a:ext cx="4468834" cy="2448272"/>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8"/>
                                        </p:tgtEl>
                                        <p:attrNameLst>
                                          <p:attrName>ppt_y</p:attrName>
                                        </p:attrNameLst>
                                      </p:cBhvr>
                                      <p:tavLst>
                                        <p:tav tm="0">
                                          <p:val>
                                            <p:strVal val="#ppt_y"/>
                                          </p:val>
                                        </p:tav>
                                        <p:tav tm="100000">
                                          <p:val>
                                            <p:strVal val="#ppt_y"/>
                                          </p:val>
                                        </p:tav>
                                      </p:tavLst>
                                    </p:anim>
                                    <p:anim calcmode="lin" valueType="num">
                                      <p:cBhvr>
                                        <p:cTn id="9"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21" presetClass="entr" presetSubtype="4" fill="hold" nodeType="clickEffect">
                                  <p:stCondLst>
                                    <p:cond delay="0"/>
                                  </p:stCondLst>
                                  <p:childTnLst>
                                    <p:set>
                                      <p:cBhvr>
                                        <p:cTn id="15" dur="1" fill="hold">
                                          <p:stCondLst>
                                            <p:cond delay="0"/>
                                          </p:stCondLst>
                                        </p:cTn>
                                        <p:tgtEl>
                                          <p:spTgt spid="14338"/>
                                        </p:tgtEl>
                                        <p:attrNameLst>
                                          <p:attrName>style.visibility</p:attrName>
                                        </p:attrNameLst>
                                      </p:cBhvr>
                                      <p:to>
                                        <p:strVal val="visible"/>
                                      </p:to>
                                    </p:set>
                                    <p:animEffect transition="in" filter="wheel(4)">
                                      <p:cBhvr>
                                        <p:cTn id="16" dur="2000"/>
                                        <p:tgtEl>
                                          <p:spTgt spid="14338"/>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9">
                                            <p:txEl>
                                              <p:pRg st="0" end="0"/>
                                            </p:txEl>
                                          </p:spTgt>
                                        </p:tgtEl>
                                        <p:attrNameLst>
                                          <p:attrName>style.visibility</p:attrName>
                                        </p:attrNameLst>
                                      </p:cBhvr>
                                      <p:to>
                                        <p:strVal val="visible"/>
                                      </p:to>
                                    </p:set>
                                    <p:anim calcmode="lin" valueType="num">
                                      <p:cBhvr>
                                        <p:cTn id="21" dur="1000" fill="hold"/>
                                        <p:tgtEl>
                                          <p:spTgt spid="9">
                                            <p:txEl>
                                              <p:pRg st="0" end="0"/>
                                            </p:txEl>
                                          </p:spTgt>
                                        </p:tgtEl>
                                        <p:attrNameLst>
                                          <p:attrName>ppt_w</p:attrName>
                                        </p:attrNameLst>
                                      </p:cBhvr>
                                      <p:tavLst>
                                        <p:tav tm="0">
                                          <p:val>
                                            <p:strVal val="#ppt_w*0.70"/>
                                          </p:val>
                                        </p:tav>
                                        <p:tav tm="100000">
                                          <p:val>
                                            <p:strVal val="#ppt_w"/>
                                          </p:val>
                                        </p:tav>
                                      </p:tavLst>
                                    </p:anim>
                                    <p:anim calcmode="lin" valueType="num">
                                      <p:cBhvr>
                                        <p:cTn id="22" dur="1000" fill="hold"/>
                                        <p:tgtEl>
                                          <p:spTgt spid="9">
                                            <p:txEl>
                                              <p:pRg st="0" end="0"/>
                                            </p:txEl>
                                          </p:spTgt>
                                        </p:tgtEl>
                                        <p:attrNameLst>
                                          <p:attrName>ppt_h</p:attrName>
                                        </p:attrNameLst>
                                      </p:cBhvr>
                                      <p:tavLst>
                                        <p:tav tm="0">
                                          <p:val>
                                            <p:strVal val="#ppt_h"/>
                                          </p:val>
                                        </p:tav>
                                        <p:tav tm="100000">
                                          <p:val>
                                            <p:strVal val="#ppt_h"/>
                                          </p:val>
                                        </p:tav>
                                      </p:tavLst>
                                    </p:anim>
                                    <p:animEffect transition="in" filter="fade">
                                      <p:cBhvr>
                                        <p:cTn id="23" dur="1000"/>
                                        <p:tgtEl>
                                          <p:spTgt spid="9">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nodeType="clickEffect">
                                  <p:stCondLst>
                                    <p:cond delay="0"/>
                                  </p:stCondLst>
                                  <p:childTnLst>
                                    <p:set>
                                      <p:cBhvr>
                                        <p:cTn id="27" dur="1" fill="hold">
                                          <p:stCondLst>
                                            <p:cond delay="0"/>
                                          </p:stCondLst>
                                        </p:cTn>
                                        <p:tgtEl>
                                          <p:spTgt spid="9">
                                            <p:txEl>
                                              <p:pRg st="1" end="1"/>
                                            </p:txEl>
                                          </p:spTgt>
                                        </p:tgtEl>
                                        <p:attrNameLst>
                                          <p:attrName>style.visibility</p:attrName>
                                        </p:attrNameLst>
                                      </p:cBhvr>
                                      <p:to>
                                        <p:strVal val="visible"/>
                                      </p:to>
                                    </p:set>
                                    <p:anim calcmode="lin" valueType="num">
                                      <p:cBhvr>
                                        <p:cTn id="28" dur="1000" fill="hold"/>
                                        <p:tgtEl>
                                          <p:spTgt spid="9">
                                            <p:txEl>
                                              <p:pRg st="1" end="1"/>
                                            </p:txEl>
                                          </p:spTgt>
                                        </p:tgtEl>
                                        <p:attrNameLst>
                                          <p:attrName>ppt_w</p:attrName>
                                        </p:attrNameLst>
                                      </p:cBhvr>
                                      <p:tavLst>
                                        <p:tav tm="0">
                                          <p:val>
                                            <p:strVal val="#ppt_w*0.70"/>
                                          </p:val>
                                        </p:tav>
                                        <p:tav tm="100000">
                                          <p:val>
                                            <p:strVal val="#ppt_w"/>
                                          </p:val>
                                        </p:tav>
                                      </p:tavLst>
                                    </p:anim>
                                    <p:anim calcmode="lin" valueType="num">
                                      <p:cBhvr>
                                        <p:cTn id="29" dur="1000" fill="hold"/>
                                        <p:tgtEl>
                                          <p:spTgt spid="9">
                                            <p:txEl>
                                              <p:pRg st="1" end="1"/>
                                            </p:txEl>
                                          </p:spTgt>
                                        </p:tgtEl>
                                        <p:attrNameLst>
                                          <p:attrName>ppt_h</p:attrName>
                                        </p:attrNameLst>
                                      </p:cBhvr>
                                      <p:tavLst>
                                        <p:tav tm="0">
                                          <p:val>
                                            <p:strVal val="#ppt_h"/>
                                          </p:val>
                                        </p:tav>
                                        <p:tav tm="100000">
                                          <p:val>
                                            <p:strVal val="#ppt_h"/>
                                          </p:val>
                                        </p:tav>
                                      </p:tavLst>
                                    </p:anim>
                                    <p:animEffect transition="in" filter="fade">
                                      <p:cBhvr>
                                        <p:cTn id="30" dur="1000"/>
                                        <p:tgtEl>
                                          <p:spTgt spid="9">
                                            <p:txEl>
                                              <p:pRg st="1" end="1"/>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nodeType="clickEffect">
                                  <p:stCondLst>
                                    <p:cond delay="0"/>
                                  </p:stCondLst>
                                  <p:childTnLst>
                                    <p:set>
                                      <p:cBhvr>
                                        <p:cTn id="34" dur="1" fill="hold">
                                          <p:stCondLst>
                                            <p:cond delay="0"/>
                                          </p:stCondLst>
                                        </p:cTn>
                                        <p:tgtEl>
                                          <p:spTgt spid="9">
                                            <p:txEl>
                                              <p:pRg st="2" end="2"/>
                                            </p:txEl>
                                          </p:spTgt>
                                        </p:tgtEl>
                                        <p:attrNameLst>
                                          <p:attrName>style.visibility</p:attrName>
                                        </p:attrNameLst>
                                      </p:cBhvr>
                                      <p:to>
                                        <p:strVal val="visible"/>
                                      </p:to>
                                    </p:set>
                                    <p:anim calcmode="lin" valueType="num">
                                      <p:cBhvr>
                                        <p:cTn id="35" dur="1000" fill="hold"/>
                                        <p:tgtEl>
                                          <p:spTgt spid="9">
                                            <p:txEl>
                                              <p:pRg st="2" end="2"/>
                                            </p:txEl>
                                          </p:spTgt>
                                        </p:tgtEl>
                                        <p:attrNameLst>
                                          <p:attrName>ppt_w</p:attrName>
                                        </p:attrNameLst>
                                      </p:cBhvr>
                                      <p:tavLst>
                                        <p:tav tm="0">
                                          <p:val>
                                            <p:strVal val="#ppt_w*0.70"/>
                                          </p:val>
                                        </p:tav>
                                        <p:tav tm="100000">
                                          <p:val>
                                            <p:strVal val="#ppt_w"/>
                                          </p:val>
                                        </p:tav>
                                      </p:tavLst>
                                    </p:anim>
                                    <p:anim calcmode="lin" valueType="num">
                                      <p:cBhvr>
                                        <p:cTn id="36" dur="1000" fill="hold"/>
                                        <p:tgtEl>
                                          <p:spTgt spid="9">
                                            <p:txEl>
                                              <p:pRg st="2" end="2"/>
                                            </p:txEl>
                                          </p:spTgt>
                                        </p:tgtEl>
                                        <p:attrNameLst>
                                          <p:attrName>ppt_h</p:attrName>
                                        </p:attrNameLst>
                                      </p:cBhvr>
                                      <p:tavLst>
                                        <p:tav tm="0">
                                          <p:val>
                                            <p:strVal val="#ppt_h"/>
                                          </p:val>
                                        </p:tav>
                                        <p:tav tm="100000">
                                          <p:val>
                                            <p:strVal val="#ppt_h"/>
                                          </p:val>
                                        </p:tav>
                                      </p:tavLst>
                                    </p:anim>
                                    <p:animEffect transition="in" filter="fade">
                                      <p:cBhvr>
                                        <p:cTn id="37" dur="1000"/>
                                        <p:tgtEl>
                                          <p:spTgt spid="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23528" y="260648"/>
            <a:ext cx="8101408" cy="576064"/>
          </a:xfrm>
        </p:spPr>
        <p:txBody>
          <a:bodyPr>
            <a:noAutofit/>
          </a:bodyPr>
          <a:lstStyle/>
          <a:p>
            <a:pPr fontAlgn="base"/>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Adolescenza e scuola</a:t>
            </a:r>
            <a:br>
              <a:rPr lang="it-IT" sz="4000" b="1" dirty="0" smtClean="0">
                <a:solidFill>
                  <a:srgbClr val="FF0000"/>
                </a:solidFill>
              </a:rPr>
            </a:br>
            <a:r>
              <a:rPr lang="it-IT" sz="4000" b="1" dirty="0" smtClean="0">
                <a:solidFill>
                  <a:srgbClr val="FF0000"/>
                </a:solidFill>
              </a:rPr>
              <a:t/>
            </a:r>
            <a:br>
              <a:rPr lang="it-IT" sz="4000" b="1" dirty="0" smtClean="0">
                <a:solidFill>
                  <a:srgbClr val="FF0000"/>
                </a:solidFill>
              </a:rPr>
            </a:br>
            <a:endParaRPr lang="it-IT" sz="4000" b="1" dirty="0">
              <a:solidFill>
                <a:srgbClr val="FF0000"/>
              </a:solidFill>
            </a:endParaRPr>
          </a:p>
        </p:txBody>
      </p:sp>
      <p:sp>
        <p:nvSpPr>
          <p:cNvPr id="6" name="Segnaposto data 5"/>
          <p:cNvSpPr>
            <a:spLocks noGrp="1"/>
          </p:cNvSpPr>
          <p:nvPr>
            <p:ph type="dt" sz="half" idx="10"/>
          </p:nvPr>
        </p:nvSpPr>
        <p:spPr/>
        <p:txBody>
          <a:bodyPr/>
          <a:lstStyle/>
          <a:p>
            <a:fld id="{C3427F47-9999-4138-ABB7-918F21C4E8F7}" type="datetime1">
              <a:rPr lang="it-IT" smtClean="0"/>
              <a:pPr/>
              <a:t>09/12/2019</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27</a:t>
            </a:fld>
            <a:endParaRPr lang="it-IT"/>
          </a:p>
        </p:txBody>
      </p:sp>
      <p:sp>
        <p:nvSpPr>
          <p:cNvPr id="8" name="CasellaDiTesto 7"/>
          <p:cNvSpPr txBox="1"/>
          <p:nvPr/>
        </p:nvSpPr>
        <p:spPr>
          <a:xfrm>
            <a:off x="179512" y="980729"/>
            <a:ext cx="8496944" cy="369332"/>
          </a:xfrm>
          <a:prstGeom prst="rect">
            <a:avLst/>
          </a:prstGeom>
          <a:noFill/>
        </p:spPr>
        <p:txBody>
          <a:bodyPr wrap="square" rtlCol="0">
            <a:spAutoFit/>
          </a:bodyPr>
          <a:lstStyle/>
          <a:p>
            <a:pPr algn="ctr" fontAlgn="base"/>
            <a:r>
              <a:rPr lang="it-IT" b="1" dirty="0" smtClean="0">
                <a:solidFill>
                  <a:srgbClr val="0070C0"/>
                </a:solidFill>
              </a:rPr>
              <a:t>Una buona notizia per tutti i genitori</a:t>
            </a:r>
            <a:endParaRPr lang="it-IT" b="1" dirty="0">
              <a:solidFill>
                <a:srgbClr val="0070C0"/>
              </a:solidFill>
            </a:endParaRPr>
          </a:p>
        </p:txBody>
      </p:sp>
      <p:pic>
        <p:nvPicPr>
          <p:cNvPr id="17410" name="Picture 2" descr="Risultati immagini per immagini ragazzi e scuola"/>
          <p:cNvPicPr>
            <a:picLocks noChangeAspect="1" noChangeArrowheads="1"/>
          </p:cNvPicPr>
          <p:nvPr/>
        </p:nvPicPr>
        <p:blipFill>
          <a:blip r:embed="rId2" cstate="print"/>
          <a:srcRect/>
          <a:stretch>
            <a:fillRect/>
          </a:stretch>
        </p:blipFill>
        <p:spPr bwMode="auto">
          <a:xfrm>
            <a:off x="6444208" y="4149080"/>
            <a:ext cx="2232248" cy="2232248"/>
          </a:xfrm>
          <a:prstGeom prst="rect">
            <a:avLst/>
          </a:prstGeom>
          <a:noFill/>
          <a:ln w="25400">
            <a:solidFill>
              <a:srgbClr val="FF0000"/>
            </a:solidFill>
          </a:ln>
        </p:spPr>
      </p:pic>
      <p:pic>
        <p:nvPicPr>
          <p:cNvPr id="17411" name="Picture 3" descr="C:\Users\Master\Desktop\Ultime foto\z19.jpg"/>
          <p:cNvPicPr>
            <a:picLocks noChangeAspect="1" noChangeArrowheads="1"/>
          </p:cNvPicPr>
          <p:nvPr/>
        </p:nvPicPr>
        <p:blipFill>
          <a:blip r:embed="rId3" cstate="print"/>
          <a:srcRect/>
          <a:stretch>
            <a:fillRect/>
          </a:stretch>
        </p:blipFill>
        <p:spPr bwMode="auto">
          <a:xfrm>
            <a:off x="323528" y="4149080"/>
            <a:ext cx="3995999" cy="2232248"/>
          </a:xfrm>
          <a:prstGeom prst="rect">
            <a:avLst/>
          </a:prstGeom>
          <a:noFill/>
          <a:ln w="25400">
            <a:solidFill>
              <a:srgbClr val="FF0000"/>
            </a:solidFill>
          </a:ln>
        </p:spPr>
      </p:pic>
      <p:sp>
        <p:nvSpPr>
          <p:cNvPr id="10" name="CasellaDiTesto 9"/>
          <p:cNvSpPr txBox="1"/>
          <p:nvPr/>
        </p:nvSpPr>
        <p:spPr>
          <a:xfrm>
            <a:off x="323528" y="1556792"/>
            <a:ext cx="8352928" cy="2308324"/>
          </a:xfrm>
          <a:prstGeom prst="rect">
            <a:avLst/>
          </a:prstGeom>
          <a:solidFill>
            <a:srgbClr val="FFFF00"/>
          </a:solidFill>
          <a:ln w="25400">
            <a:solidFill>
              <a:schemeClr val="accent1"/>
            </a:solidFill>
          </a:ln>
        </p:spPr>
        <p:txBody>
          <a:bodyPr wrap="square" rtlCol="0">
            <a:spAutoFit/>
          </a:bodyPr>
          <a:lstStyle/>
          <a:p>
            <a:pPr algn="ctr"/>
            <a:r>
              <a:rPr lang="it-IT" sz="2400" b="1" dirty="0" smtClean="0"/>
              <a:t>Può capitare che i figli non vogliano studiare, soprattutto quando sono piccoli. Ricorderai anche tu genitore – da studente – quanto fosse difficile concentrarsi sui libri, specie se distratto da altri interessi. Col passare del tempo hai capito sempre di più l’importanza dello studio e vorresti che tuo figlio facesse del suo meglio senza cadere negli stessi errori. La storia si ripete.</a:t>
            </a:r>
            <a:endParaRPr lang="it-IT" sz="2400" b="1" dirty="0"/>
          </a:p>
        </p:txBody>
      </p:sp>
      <p:sp>
        <p:nvSpPr>
          <p:cNvPr id="11" name="CasellaDiTesto 10"/>
          <p:cNvSpPr txBox="1"/>
          <p:nvPr/>
        </p:nvSpPr>
        <p:spPr>
          <a:xfrm>
            <a:off x="4499992" y="4797152"/>
            <a:ext cx="1656184" cy="769441"/>
          </a:xfrm>
          <a:prstGeom prst="rect">
            <a:avLst/>
          </a:prstGeom>
          <a:noFill/>
        </p:spPr>
        <p:txBody>
          <a:bodyPr wrap="square" rtlCol="0">
            <a:spAutoFit/>
          </a:bodyPr>
          <a:lstStyle/>
          <a:p>
            <a:pPr algn="ctr"/>
            <a:r>
              <a:rPr lang="it-IT" sz="4400" b="1" dirty="0" smtClean="0">
                <a:solidFill>
                  <a:srgbClr val="FF0000"/>
                </a:solidFill>
              </a:rPr>
              <a:t>FINE</a:t>
            </a:r>
            <a:endParaRPr lang="it-IT" sz="44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8"/>
                                        </p:tgtEl>
                                        <p:attrNameLst>
                                          <p:attrName>ppt_y</p:attrName>
                                        </p:attrNameLst>
                                      </p:cBhvr>
                                      <p:tavLst>
                                        <p:tav tm="0">
                                          <p:val>
                                            <p:strVal val="#ppt_y"/>
                                          </p:val>
                                        </p:tav>
                                        <p:tav tm="100000">
                                          <p:val>
                                            <p:strVal val="#ppt_y"/>
                                          </p:val>
                                        </p:tav>
                                      </p:tavLst>
                                    </p:anim>
                                    <p:anim calcmode="lin" valueType="num">
                                      <p:cBhvr>
                                        <p:cTn id="9"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21" presetClass="entr" presetSubtype="4" fill="hold" nodeType="clickEffect">
                                  <p:stCondLst>
                                    <p:cond delay="0"/>
                                  </p:stCondLst>
                                  <p:childTnLst>
                                    <p:set>
                                      <p:cBhvr>
                                        <p:cTn id="15" dur="1" fill="hold">
                                          <p:stCondLst>
                                            <p:cond delay="0"/>
                                          </p:stCondLst>
                                        </p:cTn>
                                        <p:tgtEl>
                                          <p:spTgt spid="17411"/>
                                        </p:tgtEl>
                                        <p:attrNameLst>
                                          <p:attrName>style.visibility</p:attrName>
                                        </p:attrNameLst>
                                      </p:cBhvr>
                                      <p:to>
                                        <p:strVal val="visible"/>
                                      </p:to>
                                    </p:set>
                                    <p:animEffect transition="in" filter="wheel(4)">
                                      <p:cBhvr>
                                        <p:cTn id="16" dur="2000"/>
                                        <p:tgtEl>
                                          <p:spTgt spid="17411"/>
                                        </p:tgtEl>
                                      </p:cBhvr>
                                    </p:animEffect>
                                  </p:childTnLst>
                                </p:cTn>
                              </p:par>
                            </p:childTnLst>
                          </p:cTn>
                        </p:par>
                      </p:childTnLst>
                    </p:cTn>
                  </p:par>
                  <p:par>
                    <p:cTn id="17" fill="hold">
                      <p:stCondLst>
                        <p:cond delay="indefinite"/>
                      </p:stCondLst>
                      <p:childTnLst>
                        <p:par>
                          <p:cTn id="18" fill="hold">
                            <p:stCondLst>
                              <p:cond delay="0"/>
                            </p:stCondLst>
                            <p:childTnLst>
                              <p:par>
                                <p:cTn id="19" presetID="21" presetClass="entr" presetSubtype="4" fill="hold" nodeType="clickEffect">
                                  <p:stCondLst>
                                    <p:cond delay="0"/>
                                  </p:stCondLst>
                                  <p:childTnLst>
                                    <p:set>
                                      <p:cBhvr>
                                        <p:cTn id="20" dur="1" fill="hold">
                                          <p:stCondLst>
                                            <p:cond delay="0"/>
                                          </p:stCondLst>
                                        </p:cTn>
                                        <p:tgtEl>
                                          <p:spTgt spid="17410"/>
                                        </p:tgtEl>
                                        <p:attrNameLst>
                                          <p:attrName>style.visibility</p:attrName>
                                        </p:attrNameLst>
                                      </p:cBhvr>
                                      <p:to>
                                        <p:strVal val="visible"/>
                                      </p:to>
                                    </p:set>
                                    <p:animEffect transition="in" filter="wheel(4)">
                                      <p:cBhvr>
                                        <p:cTn id="21" dur="2000"/>
                                        <p:tgtEl>
                                          <p:spTgt spid="17410"/>
                                        </p:tgtEl>
                                      </p:cBhvr>
                                    </p:animEffect>
                                  </p:childTnLst>
                                </p:cTn>
                              </p:par>
                            </p:childTnLst>
                          </p:cTn>
                        </p:par>
                      </p:childTnLst>
                    </p:cTn>
                  </p:par>
                  <p:par>
                    <p:cTn id="22" fill="hold">
                      <p:stCondLst>
                        <p:cond delay="indefinite"/>
                      </p:stCondLst>
                      <p:childTnLst>
                        <p:par>
                          <p:cTn id="23" fill="hold">
                            <p:stCondLst>
                              <p:cond delay="0"/>
                            </p:stCondLst>
                            <p:childTnLst>
                              <p:par>
                                <p:cTn id="24" presetID="55" presetClass="entr" presetSubtype="0" fill="hold" grpId="0" nodeType="clickEffect">
                                  <p:stCondLst>
                                    <p:cond delay="0"/>
                                  </p:stCondLst>
                                  <p:childTnLst>
                                    <p:set>
                                      <p:cBhvr>
                                        <p:cTn id="25" dur="1" fill="hold">
                                          <p:stCondLst>
                                            <p:cond delay="0"/>
                                          </p:stCondLst>
                                        </p:cTn>
                                        <p:tgtEl>
                                          <p:spTgt spid="10"/>
                                        </p:tgtEl>
                                        <p:attrNameLst>
                                          <p:attrName>style.visibility</p:attrName>
                                        </p:attrNameLst>
                                      </p:cBhvr>
                                      <p:to>
                                        <p:strVal val="visible"/>
                                      </p:to>
                                    </p:set>
                                    <p:anim calcmode="lin" valueType="num">
                                      <p:cBhvr>
                                        <p:cTn id="26" dur="1000" fill="hold"/>
                                        <p:tgtEl>
                                          <p:spTgt spid="10"/>
                                        </p:tgtEl>
                                        <p:attrNameLst>
                                          <p:attrName>ppt_w</p:attrName>
                                        </p:attrNameLst>
                                      </p:cBhvr>
                                      <p:tavLst>
                                        <p:tav tm="0">
                                          <p:val>
                                            <p:strVal val="#ppt_w*0.70"/>
                                          </p:val>
                                        </p:tav>
                                        <p:tav tm="100000">
                                          <p:val>
                                            <p:strVal val="#ppt_w"/>
                                          </p:val>
                                        </p:tav>
                                      </p:tavLst>
                                    </p:anim>
                                    <p:anim calcmode="lin" valueType="num">
                                      <p:cBhvr>
                                        <p:cTn id="27" dur="1000" fill="hold"/>
                                        <p:tgtEl>
                                          <p:spTgt spid="10"/>
                                        </p:tgtEl>
                                        <p:attrNameLst>
                                          <p:attrName>ppt_h</p:attrName>
                                        </p:attrNameLst>
                                      </p:cBhvr>
                                      <p:tavLst>
                                        <p:tav tm="0">
                                          <p:val>
                                            <p:strVal val="#ppt_h"/>
                                          </p:val>
                                        </p:tav>
                                        <p:tav tm="100000">
                                          <p:val>
                                            <p:strVal val="#ppt_h"/>
                                          </p:val>
                                        </p:tav>
                                      </p:tavLst>
                                    </p:anim>
                                    <p:animEffect transition="in" filter="fade">
                                      <p:cBhvr>
                                        <p:cTn id="28" dur="1000"/>
                                        <p:tgtEl>
                                          <p:spTgt spid="10"/>
                                        </p:tgtEl>
                                      </p:cBhvr>
                                    </p:animEffect>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11"/>
                                        </p:tgtEl>
                                        <p:attrNameLst>
                                          <p:attrName>style.visibility</p:attrName>
                                        </p:attrNameLst>
                                      </p:cBhvr>
                                      <p:to>
                                        <p:strVal val="visible"/>
                                      </p:to>
                                    </p:set>
                                    <p:animEffect transition="in" filter="fade">
                                      <p:cBhvr>
                                        <p:cTn id="33" dur="1000"/>
                                        <p:tgtEl>
                                          <p:spTgt spid="11"/>
                                        </p:tgtEl>
                                      </p:cBhvr>
                                    </p:animEffect>
                                    <p:anim calcmode="lin" valueType="num">
                                      <p:cBhvr>
                                        <p:cTn id="34" dur="1000" fill="hold"/>
                                        <p:tgtEl>
                                          <p:spTgt spid="11"/>
                                        </p:tgtEl>
                                        <p:attrNameLst>
                                          <p:attrName>ppt_x</p:attrName>
                                        </p:attrNameLst>
                                      </p:cBhvr>
                                      <p:tavLst>
                                        <p:tav tm="0">
                                          <p:val>
                                            <p:strVal val="#ppt_x"/>
                                          </p:val>
                                        </p:tav>
                                        <p:tav tm="100000">
                                          <p:val>
                                            <p:strVal val="#ppt_x"/>
                                          </p:val>
                                        </p:tav>
                                      </p:tavLst>
                                    </p:anim>
                                    <p:anim calcmode="lin" valueType="num">
                                      <p:cBhvr>
                                        <p:cTn id="35"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animBg="1"/>
      <p:bldP spid="11"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971600" y="332656"/>
            <a:ext cx="7910696" cy="648072"/>
          </a:xfrm>
        </p:spPr>
        <p:txBody>
          <a:bodyPr>
            <a:normAutofit/>
          </a:bodyPr>
          <a:lstStyle/>
          <a:p>
            <a:pPr algn="ctr"/>
            <a:r>
              <a:rPr lang="it-IT" sz="3200" b="1" dirty="0" smtClean="0">
                <a:solidFill>
                  <a:srgbClr val="FF0000"/>
                </a:solidFill>
              </a:rPr>
              <a:t>Confrontiamoci</a:t>
            </a:r>
            <a:endParaRPr lang="it-IT" sz="3200" b="1" dirty="0">
              <a:solidFill>
                <a:srgbClr val="FF0000"/>
              </a:solidFill>
            </a:endParaRPr>
          </a:p>
        </p:txBody>
      </p:sp>
      <p:sp>
        <p:nvSpPr>
          <p:cNvPr id="6" name="Segnaposto data 5"/>
          <p:cNvSpPr>
            <a:spLocks noGrp="1"/>
          </p:cNvSpPr>
          <p:nvPr>
            <p:ph type="dt" sz="half" idx="10"/>
          </p:nvPr>
        </p:nvSpPr>
        <p:spPr/>
        <p:txBody>
          <a:bodyPr/>
          <a:lstStyle/>
          <a:p>
            <a:fld id="{01DBC235-3E3F-4D06-BBDE-55631A7AE4C2}" type="datetime1">
              <a:rPr lang="it-IT" smtClean="0"/>
              <a:pPr/>
              <a:t>09/12/2019</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28</a:t>
            </a:fld>
            <a:endParaRPr lang="it-IT"/>
          </a:p>
        </p:txBody>
      </p:sp>
      <p:sp>
        <p:nvSpPr>
          <p:cNvPr id="9" name="Sottotitolo 8"/>
          <p:cNvSpPr>
            <a:spLocks noGrp="1"/>
          </p:cNvSpPr>
          <p:nvPr>
            <p:ph type="subTitle" idx="1"/>
          </p:nvPr>
        </p:nvSpPr>
        <p:spPr>
          <a:xfrm>
            <a:off x="1115616" y="980728"/>
            <a:ext cx="7416824" cy="5472608"/>
          </a:xfrm>
        </p:spPr>
        <p:txBody>
          <a:bodyPr>
            <a:noAutofit/>
          </a:bodyPr>
          <a:lstStyle/>
          <a:p>
            <a:pPr marL="484632" indent="-457200" algn="just">
              <a:buAutoNum type="arabicPeriod"/>
            </a:pPr>
            <a:r>
              <a:rPr lang="it-IT" sz="2000" dirty="0" smtClean="0">
                <a:solidFill>
                  <a:schemeClr val="tx1"/>
                </a:solidFill>
              </a:rPr>
              <a:t>Come aiutare un ragazzo/a che manifesta in modo evidente la scarsa propensione verso lo studio e i compiti domestici? Quali strategie mettere in campo per scollarli dal divano e dagli strumenti di comunicazione (</a:t>
            </a:r>
            <a:r>
              <a:rPr lang="it-IT" sz="2000" dirty="0" err="1" smtClean="0">
                <a:solidFill>
                  <a:schemeClr val="tx1"/>
                </a:solidFill>
              </a:rPr>
              <a:t>Pc</a:t>
            </a:r>
            <a:r>
              <a:rPr lang="it-IT" sz="2000" dirty="0" smtClean="0">
                <a:solidFill>
                  <a:schemeClr val="tx1"/>
                </a:solidFill>
              </a:rPr>
              <a:t>, </a:t>
            </a:r>
            <a:r>
              <a:rPr lang="it-IT" sz="2000" dirty="0" err="1" smtClean="0">
                <a:solidFill>
                  <a:schemeClr val="tx1"/>
                </a:solidFill>
              </a:rPr>
              <a:t>tablet</a:t>
            </a:r>
            <a:r>
              <a:rPr lang="it-IT" sz="2000" dirty="0" smtClean="0">
                <a:solidFill>
                  <a:schemeClr val="tx1"/>
                </a:solidFill>
              </a:rPr>
              <a:t>, </a:t>
            </a:r>
            <a:r>
              <a:rPr lang="it-IT" sz="2000" dirty="0" err="1" smtClean="0">
                <a:solidFill>
                  <a:schemeClr val="tx1"/>
                </a:solidFill>
              </a:rPr>
              <a:t>smartphone</a:t>
            </a:r>
            <a:r>
              <a:rPr lang="it-IT" sz="2000" dirty="0" smtClean="0">
                <a:solidFill>
                  <a:schemeClr val="tx1"/>
                </a:solidFill>
              </a:rPr>
              <a:t>)?</a:t>
            </a:r>
          </a:p>
          <a:p>
            <a:pPr marL="484632" indent="-457200" algn="just">
              <a:buAutoNum type="arabicPeriod"/>
            </a:pPr>
            <a:r>
              <a:rPr lang="it-IT" sz="2000" dirty="0" smtClean="0">
                <a:solidFill>
                  <a:schemeClr val="tx1"/>
                </a:solidFill>
              </a:rPr>
              <a:t>Ai ragazzi della scuola interessano soprattutto  i compagni e le compagne e molto meno le materie di studio. Perché i genitori, oltre all’impegno scolastico dei figli, devono saper orientare anche la dimensione sociale, relazionale ed affettiva?</a:t>
            </a:r>
          </a:p>
          <a:p>
            <a:pPr marL="484632" indent="-457200" algn="just">
              <a:buAutoNum type="arabicPeriod"/>
            </a:pPr>
            <a:r>
              <a:rPr lang="it-IT" sz="2000" dirty="0" smtClean="0">
                <a:solidFill>
                  <a:schemeClr val="tx1"/>
                </a:solidFill>
              </a:rPr>
              <a:t>Spesso, i problemi scolastici sono causati dalla mancanza di un valido metodo di studio. Come favorire l’acquisizione di validi strumenti operativi per migliorare il profitto a scuola?</a:t>
            </a:r>
          </a:p>
          <a:p>
            <a:pPr marL="484632" indent="-457200" algn="just">
              <a:buAutoNum type="arabicPeriod"/>
            </a:pPr>
            <a:r>
              <a:rPr lang="it-IT" sz="2000" dirty="0" smtClean="0">
                <a:solidFill>
                  <a:schemeClr val="tx1"/>
                </a:solidFill>
              </a:rPr>
              <a:t>Davanti a tristi casi di cronaca, che vedono come parte offesa i docenti, come rafforzare l’alleanza educativa genitori-insegnanti?</a:t>
            </a:r>
          </a:p>
          <a:p>
            <a:pPr marL="484632" indent="-457200" algn="just">
              <a:buAutoNum type="arabicPeriod"/>
            </a:pPr>
            <a:r>
              <a:rPr lang="it-IT" sz="2000" dirty="0" smtClean="0">
                <a:solidFill>
                  <a:schemeClr val="tx1"/>
                </a:solidFill>
              </a:rPr>
              <a:t>Spesso si trasmette ai figli ansia da risultati in pagella e che  con i compagni bisogna competere e magari primeggiare. Ma è questo il fine principale </a:t>
            </a:r>
            <a:r>
              <a:rPr lang="it-IT" sz="2000" smtClean="0">
                <a:solidFill>
                  <a:schemeClr val="tx1"/>
                </a:solidFill>
              </a:rPr>
              <a:t>della scuola?</a:t>
            </a:r>
            <a:endParaRPr lang="it-IT" sz="2000"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1000"/>
                                        <p:tgtEl>
                                          <p:spTgt spid="9">
                                            <p:txEl>
                                              <p:pRg st="0" end="0"/>
                                            </p:txEl>
                                          </p:spTgt>
                                        </p:tgtEl>
                                      </p:cBhvr>
                                    </p:animEffect>
                                    <p:anim calcmode="lin" valueType="num">
                                      <p:cBhvr>
                                        <p:cTn id="8"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9">
                                            <p:txEl>
                                              <p:pRg st="1" end="1"/>
                                            </p:txEl>
                                          </p:spTgt>
                                        </p:tgtEl>
                                        <p:attrNameLst>
                                          <p:attrName>style.visibility</p:attrName>
                                        </p:attrNameLst>
                                      </p:cBhvr>
                                      <p:to>
                                        <p:strVal val="visible"/>
                                      </p:to>
                                    </p:set>
                                    <p:animEffect transition="in" filter="fade">
                                      <p:cBhvr>
                                        <p:cTn id="14" dur="1000"/>
                                        <p:tgtEl>
                                          <p:spTgt spid="9">
                                            <p:txEl>
                                              <p:pRg st="1" end="1"/>
                                            </p:txEl>
                                          </p:spTgt>
                                        </p:tgtEl>
                                      </p:cBhvr>
                                    </p:animEffect>
                                    <p:anim calcmode="lin" valueType="num">
                                      <p:cBhvr>
                                        <p:cTn id="15" dur="1000" fill="hold"/>
                                        <p:tgtEl>
                                          <p:spTgt spid="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9">
                                            <p:txEl>
                                              <p:pRg st="2" end="2"/>
                                            </p:txEl>
                                          </p:spTgt>
                                        </p:tgtEl>
                                        <p:attrNameLst>
                                          <p:attrName>style.visibility</p:attrName>
                                        </p:attrNameLst>
                                      </p:cBhvr>
                                      <p:to>
                                        <p:strVal val="visible"/>
                                      </p:to>
                                    </p:set>
                                    <p:animEffect transition="in" filter="fade">
                                      <p:cBhvr>
                                        <p:cTn id="21" dur="1000"/>
                                        <p:tgtEl>
                                          <p:spTgt spid="9">
                                            <p:txEl>
                                              <p:pRg st="2" end="2"/>
                                            </p:txEl>
                                          </p:spTgt>
                                        </p:tgtEl>
                                      </p:cBhvr>
                                    </p:animEffect>
                                    <p:anim calcmode="lin" valueType="num">
                                      <p:cBhvr>
                                        <p:cTn id="22"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9">
                                            <p:txEl>
                                              <p:pRg st="3" end="3"/>
                                            </p:txEl>
                                          </p:spTgt>
                                        </p:tgtEl>
                                        <p:attrNameLst>
                                          <p:attrName>style.visibility</p:attrName>
                                        </p:attrNameLst>
                                      </p:cBhvr>
                                      <p:to>
                                        <p:strVal val="visible"/>
                                      </p:to>
                                    </p:set>
                                    <p:animEffect transition="in" filter="fade">
                                      <p:cBhvr>
                                        <p:cTn id="28" dur="1000"/>
                                        <p:tgtEl>
                                          <p:spTgt spid="9">
                                            <p:txEl>
                                              <p:pRg st="3" end="3"/>
                                            </p:txEl>
                                          </p:spTgt>
                                        </p:tgtEl>
                                      </p:cBhvr>
                                    </p:animEffect>
                                    <p:anim calcmode="lin" valueType="num">
                                      <p:cBhvr>
                                        <p:cTn id="29" dur="1000" fill="hold"/>
                                        <p:tgtEl>
                                          <p:spTgt spid="9">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9">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9">
                                            <p:txEl>
                                              <p:pRg st="4" end="4"/>
                                            </p:txEl>
                                          </p:spTgt>
                                        </p:tgtEl>
                                        <p:attrNameLst>
                                          <p:attrName>style.visibility</p:attrName>
                                        </p:attrNameLst>
                                      </p:cBhvr>
                                      <p:to>
                                        <p:strVal val="visible"/>
                                      </p:to>
                                    </p:set>
                                    <p:animEffect transition="in" filter="fade">
                                      <p:cBhvr>
                                        <p:cTn id="35" dur="1000"/>
                                        <p:tgtEl>
                                          <p:spTgt spid="9">
                                            <p:txEl>
                                              <p:pRg st="4" end="4"/>
                                            </p:txEl>
                                          </p:spTgt>
                                        </p:tgtEl>
                                      </p:cBhvr>
                                    </p:animEffect>
                                    <p:anim calcmode="lin" valueType="num">
                                      <p:cBhvr>
                                        <p:cTn id="36" dur="1000" fill="hold"/>
                                        <p:tgtEl>
                                          <p:spTgt spid="9">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9">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23528" y="260648"/>
            <a:ext cx="8101408" cy="576064"/>
          </a:xfrm>
        </p:spPr>
        <p:txBody>
          <a:bodyPr>
            <a:noAutofit/>
          </a:bodyPr>
          <a:lstStyle/>
          <a:p>
            <a:pPr fontAlgn="base"/>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Adolescenza e scuola</a:t>
            </a:r>
            <a:br>
              <a:rPr lang="it-IT" sz="4000" b="1" dirty="0" smtClean="0">
                <a:solidFill>
                  <a:srgbClr val="FF0000"/>
                </a:solidFill>
              </a:rPr>
            </a:br>
            <a:r>
              <a:rPr lang="it-IT" sz="4000" dirty="0" smtClean="0"/>
              <a:t/>
            </a:r>
            <a:br>
              <a:rPr lang="it-IT" sz="4000" dirty="0" smtClean="0"/>
            </a:br>
            <a:r>
              <a:rPr lang="it-IT" sz="4000" b="1" dirty="0" smtClean="0">
                <a:solidFill>
                  <a:srgbClr val="FF0000"/>
                </a:solidFill>
              </a:rPr>
              <a:t/>
            </a:r>
            <a:br>
              <a:rPr lang="it-IT" sz="4000" b="1" dirty="0" smtClean="0">
                <a:solidFill>
                  <a:srgbClr val="FF0000"/>
                </a:solidFill>
              </a:rPr>
            </a:br>
            <a:endParaRPr lang="it-IT" sz="4000" b="1" dirty="0">
              <a:solidFill>
                <a:srgbClr val="FF0000"/>
              </a:solidFill>
            </a:endParaRPr>
          </a:p>
        </p:txBody>
      </p:sp>
      <p:sp>
        <p:nvSpPr>
          <p:cNvPr id="4" name="CasellaDiTesto 3"/>
          <p:cNvSpPr txBox="1"/>
          <p:nvPr/>
        </p:nvSpPr>
        <p:spPr>
          <a:xfrm>
            <a:off x="395536" y="1916832"/>
            <a:ext cx="4896544" cy="3785652"/>
          </a:xfrm>
          <a:prstGeom prst="rect">
            <a:avLst/>
          </a:prstGeom>
          <a:solidFill>
            <a:srgbClr val="FFFF00"/>
          </a:solidFill>
          <a:ln w="25400">
            <a:solidFill>
              <a:schemeClr val="accent1"/>
            </a:solidFill>
          </a:ln>
        </p:spPr>
        <p:txBody>
          <a:bodyPr wrap="square" rtlCol="0">
            <a:spAutoFit/>
          </a:bodyPr>
          <a:lstStyle/>
          <a:p>
            <a:pPr marL="342900" lvl="0" indent="-342900">
              <a:buFont typeface="+mj-lt"/>
              <a:buAutoNum type="arabicPeriod"/>
            </a:pPr>
            <a:r>
              <a:rPr lang="it-IT" sz="4000" dirty="0" smtClean="0"/>
              <a:t>L’ambiente ideale</a:t>
            </a:r>
          </a:p>
          <a:p>
            <a:pPr marL="342900" lvl="0" indent="-342900">
              <a:buFont typeface="+mj-lt"/>
              <a:buAutoNum type="arabicPeriod"/>
            </a:pPr>
            <a:r>
              <a:rPr lang="it-IT" sz="4000" dirty="0" smtClean="0"/>
              <a:t>Obiettivi</a:t>
            </a:r>
          </a:p>
          <a:p>
            <a:pPr marL="342900" lvl="0" indent="-342900">
              <a:buFont typeface="+mj-lt"/>
              <a:buAutoNum type="arabicPeriod"/>
            </a:pPr>
            <a:r>
              <a:rPr lang="it-IT" sz="4000" dirty="0" smtClean="0"/>
              <a:t>Chi li fa i compiti?</a:t>
            </a:r>
          </a:p>
          <a:p>
            <a:pPr marL="342900" lvl="0" indent="-342900">
              <a:buFont typeface="+mj-lt"/>
              <a:buAutoNum type="arabicPeriod"/>
            </a:pPr>
            <a:r>
              <a:rPr lang="it-IT" sz="4000" dirty="0" smtClean="0"/>
              <a:t>Evita il confronto</a:t>
            </a:r>
          </a:p>
          <a:p>
            <a:pPr marL="342900" lvl="0" indent="-342900">
              <a:buFont typeface="+mj-lt"/>
              <a:buAutoNum type="arabicPeriod"/>
            </a:pPr>
            <a:r>
              <a:rPr lang="it-IT" sz="4000" dirty="0" smtClean="0"/>
              <a:t>Ricompense positive</a:t>
            </a:r>
          </a:p>
          <a:p>
            <a:pPr marL="342900" lvl="0" indent="-342900">
              <a:buFont typeface="+mj-lt"/>
              <a:buAutoNum type="arabicPeriod"/>
            </a:pPr>
            <a:r>
              <a:rPr lang="it-IT" sz="4000" dirty="0" smtClean="0"/>
              <a:t>Dialogo</a:t>
            </a:r>
            <a:endParaRPr lang="it-IT" sz="4000" dirty="0"/>
          </a:p>
        </p:txBody>
      </p:sp>
      <p:sp>
        <p:nvSpPr>
          <p:cNvPr id="6" name="Segnaposto data 5"/>
          <p:cNvSpPr>
            <a:spLocks noGrp="1"/>
          </p:cNvSpPr>
          <p:nvPr>
            <p:ph type="dt" sz="half" idx="10"/>
          </p:nvPr>
        </p:nvSpPr>
        <p:spPr/>
        <p:txBody>
          <a:bodyPr/>
          <a:lstStyle/>
          <a:p>
            <a:fld id="{3103499A-32CD-41F1-9EAA-037EF14CF15A}" type="datetime1">
              <a:rPr lang="it-IT" smtClean="0"/>
              <a:pPr/>
              <a:t>09/12/2019</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3</a:t>
            </a:fld>
            <a:endParaRPr lang="it-IT"/>
          </a:p>
        </p:txBody>
      </p:sp>
      <p:sp>
        <p:nvSpPr>
          <p:cNvPr id="8" name="CasellaDiTesto 7"/>
          <p:cNvSpPr txBox="1"/>
          <p:nvPr/>
        </p:nvSpPr>
        <p:spPr>
          <a:xfrm>
            <a:off x="1115616" y="980728"/>
            <a:ext cx="6624736" cy="461665"/>
          </a:xfrm>
          <a:prstGeom prst="rect">
            <a:avLst/>
          </a:prstGeom>
          <a:noFill/>
        </p:spPr>
        <p:txBody>
          <a:bodyPr wrap="square" rtlCol="0">
            <a:spAutoFit/>
          </a:bodyPr>
          <a:lstStyle/>
          <a:p>
            <a:pPr algn="ctr"/>
            <a:r>
              <a:rPr lang="it-IT" sz="2400" b="1" dirty="0" smtClean="0">
                <a:solidFill>
                  <a:srgbClr val="0070C0"/>
                </a:solidFill>
              </a:rPr>
              <a:t>Sei regole per motivare i figli allo studio:</a:t>
            </a:r>
            <a:endParaRPr lang="it-IT" sz="2400" dirty="0">
              <a:solidFill>
                <a:srgbClr val="0070C0"/>
              </a:solidFill>
            </a:endParaRPr>
          </a:p>
        </p:txBody>
      </p:sp>
      <p:pic>
        <p:nvPicPr>
          <p:cNvPr id="2050" name="Picture 2" descr="C:\Users\Master\Desktop\Ultime foto\x13.jpg"/>
          <p:cNvPicPr>
            <a:picLocks noChangeAspect="1" noChangeArrowheads="1"/>
          </p:cNvPicPr>
          <p:nvPr/>
        </p:nvPicPr>
        <p:blipFill>
          <a:blip r:embed="rId2" cstate="print"/>
          <a:srcRect/>
          <a:stretch>
            <a:fillRect/>
          </a:stretch>
        </p:blipFill>
        <p:spPr bwMode="auto">
          <a:xfrm>
            <a:off x="5436096" y="2636912"/>
            <a:ext cx="3414695" cy="2448272"/>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8"/>
                                        </p:tgtEl>
                                        <p:attrNameLst>
                                          <p:attrName>ppt_y</p:attrName>
                                        </p:attrNameLst>
                                      </p:cBhvr>
                                      <p:tavLst>
                                        <p:tav tm="0">
                                          <p:val>
                                            <p:strVal val="#ppt_y"/>
                                          </p:val>
                                        </p:tav>
                                        <p:tav tm="100000">
                                          <p:val>
                                            <p:strVal val="#ppt_y"/>
                                          </p:val>
                                        </p:tav>
                                      </p:tavLst>
                                    </p:anim>
                                    <p:anim calcmode="lin" valueType="num">
                                      <p:cBhvr>
                                        <p:cTn id="9"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21" presetClass="entr" presetSubtype="4" fill="hold" nodeType="clickEffect">
                                  <p:stCondLst>
                                    <p:cond delay="0"/>
                                  </p:stCondLst>
                                  <p:childTnLst>
                                    <p:set>
                                      <p:cBhvr>
                                        <p:cTn id="15" dur="1" fill="hold">
                                          <p:stCondLst>
                                            <p:cond delay="0"/>
                                          </p:stCondLst>
                                        </p:cTn>
                                        <p:tgtEl>
                                          <p:spTgt spid="2050"/>
                                        </p:tgtEl>
                                        <p:attrNameLst>
                                          <p:attrName>style.visibility</p:attrName>
                                        </p:attrNameLst>
                                      </p:cBhvr>
                                      <p:to>
                                        <p:strVal val="visible"/>
                                      </p:to>
                                    </p:set>
                                    <p:animEffect transition="in" filter="wheel(4)">
                                      <p:cBhvr>
                                        <p:cTn id="16" dur="2000"/>
                                        <p:tgtEl>
                                          <p:spTgt spid="2050"/>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 calcmode="lin" valueType="num">
                                      <p:cBhvr>
                                        <p:cTn id="21" dur="1000" fill="hold"/>
                                        <p:tgtEl>
                                          <p:spTgt spid="4"/>
                                        </p:tgtEl>
                                        <p:attrNameLst>
                                          <p:attrName>ppt_w</p:attrName>
                                        </p:attrNameLst>
                                      </p:cBhvr>
                                      <p:tavLst>
                                        <p:tav tm="0">
                                          <p:val>
                                            <p:strVal val="#ppt_w*0.70"/>
                                          </p:val>
                                        </p:tav>
                                        <p:tav tm="100000">
                                          <p:val>
                                            <p:strVal val="#ppt_w"/>
                                          </p:val>
                                        </p:tav>
                                      </p:tavLst>
                                    </p:anim>
                                    <p:anim calcmode="lin" valueType="num">
                                      <p:cBhvr>
                                        <p:cTn id="22" dur="1000" fill="hold"/>
                                        <p:tgtEl>
                                          <p:spTgt spid="4"/>
                                        </p:tgtEl>
                                        <p:attrNameLst>
                                          <p:attrName>ppt_h</p:attrName>
                                        </p:attrNameLst>
                                      </p:cBhvr>
                                      <p:tavLst>
                                        <p:tav tm="0">
                                          <p:val>
                                            <p:strVal val="#ppt_h"/>
                                          </p:val>
                                        </p:tav>
                                        <p:tav tm="100000">
                                          <p:val>
                                            <p:strVal val="#ppt_h"/>
                                          </p:val>
                                        </p:tav>
                                      </p:tavLst>
                                    </p:anim>
                                    <p:animEffect transition="in" filter="fade">
                                      <p:cBhvr>
                                        <p:cTn id="23"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23528" y="260648"/>
            <a:ext cx="8101408" cy="576064"/>
          </a:xfrm>
        </p:spPr>
        <p:txBody>
          <a:bodyPr>
            <a:noAutofit/>
          </a:bodyPr>
          <a:lstStyle/>
          <a:p>
            <a:pPr fontAlgn="base"/>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Adolescenza e scuola</a:t>
            </a:r>
            <a:br>
              <a:rPr lang="it-IT" sz="4000" b="1" dirty="0" smtClean="0">
                <a:solidFill>
                  <a:srgbClr val="FF0000"/>
                </a:solidFill>
              </a:rPr>
            </a:br>
            <a:r>
              <a:rPr lang="it-IT" sz="4000" b="1" dirty="0" smtClean="0">
                <a:solidFill>
                  <a:srgbClr val="FF0000"/>
                </a:solidFill>
              </a:rPr>
              <a:t/>
            </a:r>
            <a:br>
              <a:rPr lang="it-IT" sz="4000" b="1" dirty="0" smtClean="0">
                <a:solidFill>
                  <a:srgbClr val="FF0000"/>
                </a:solidFill>
              </a:rPr>
            </a:br>
            <a:endParaRPr lang="it-IT" sz="4000" b="1" dirty="0">
              <a:solidFill>
                <a:srgbClr val="FF0000"/>
              </a:solidFill>
            </a:endParaRPr>
          </a:p>
        </p:txBody>
      </p:sp>
      <p:sp>
        <p:nvSpPr>
          <p:cNvPr id="4" name="CasellaDiTesto 3"/>
          <p:cNvSpPr txBox="1"/>
          <p:nvPr/>
        </p:nvSpPr>
        <p:spPr>
          <a:xfrm>
            <a:off x="395536" y="1484784"/>
            <a:ext cx="8352928" cy="2031325"/>
          </a:xfrm>
          <a:prstGeom prst="rect">
            <a:avLst/>
          </a:prstGeom>
          <a:solidFill>
            <a:srgbClr val="FFFF00"/>
          </a:solidFill>
          <a:ln w="25400">
            <a:solidFill>
              <a:schemeClr val="accent1"/>
            </a:solidFill>
          </a:ln>
        </p:spPr>
        <p:txBody>
          <a:bodyPr wrap="square" rtlCol="0">
            <a:spAutoFit/>
          </a:bodyPr>
          <a:lstStyle/>
          <a:p>
            <a:pPr algn="just"/>
            <a:r>
              <a:rPr lang="it-IT" b="1" dirty="0" smtClean="0">
                <a:solidFill>
                  <a:srgbClr val="FF0000"/>
                </a:solidFill>
              </a:rPr>
              <a:t>Trovare il luogo ideale </a:t>
            </a:r>
            <a:r>
              <a:rPr lang="it-IT" dirty="0" smtClean="0"/>
              <a:t>per studiare è importante per essere motivati e stare lontani dalle distrazioni. </a:t>
            </a:r>
          </a:p>
          <a:p>
            <a:pPr algn="just"/>
            <a:r>
              <a:rPr lang="it-IT" b="1" dirty="0" smtClean="0">
                <a:solidFill>
                  <a:srgbClr val="FF0000"/>
                </a:solidFill>
              </a:rPr>
              <a:t>Aiuta tuo figlio </a:t>
            </a:r>
            <a:r>
              <a:rPr lang="it-IT" dirty="0" smtClean="0"/>
              <a:t>a ricreare il suo ambiente per lo studio, assicurati che il </a:t>
            </a:r>
            <a:r>
              <a:rPr lang="it-IT" b="1" dirty="0" smtClean="0"/>
              <a:t>tavolo</a:t>
            </a:r>
            <a:r>
              <a:rPr lang="it-IT" dirty="0" smtClean="0"/>
              <a:t> sia ben ordinato (sempre secondo le esigenze di tuo figlio), la sedia sia comoda e che ci siano poche distrazioni. </a:t>
            </a:r>
          </a:p>
          <a:p>
            <a:pPr algn="just"/>
            <a:r>
              <a:rPr lang="it-IT" b="1" dirty="0" smtClean="0">
                <a:solidFill>
                  <a:srgbClr val="FF0000"/>
                </a:solidFill>
              </a:rPr>
              <a:t>Se hai la possibilità </a:t>
            </a:r>
            <a:r>
              <a:rPr lang="it-IT" dirty="0" smtClean="0"/>
              <a:t>di avere più di una stanza da dedicare allo </a:t>
            </a:r>
            <a:r>
              <a:rPr lang="it-IT" b="1" dirty="0" smtClean="0"/>
              <a:t>studio</a:t>
            </a:r>
            <a:r>
              <a:rPr lang="it-IT" dirty="0" smtClean="0"/>
              <a:t>, lascia sempre la decisione finale ai tuoi figli.</a:t>
            </a:r>
            <a:endParaRPr lang="it-IT" dirty="0"/>
          </a:p>
        </p:txBody>
      </p:sp>
      <p:sp>
        <p:nvSpPr>
          <p:cNvPr id="6" name="Segnaposto data 5"/>
          <p:cNvSpPr>
            <a:spLocks noGrp="1"/>
          </p:cNvSpPr>
          <p:nvPr>
            <p:ph type="dt" sz="half" idx="10"/>
          </p:nvPr>
        </p:nvSpPr>
        <p:spPr/>
        <p:txBody>
          <a:bodyPr/>
          <a:lstStyle/>
          <a:p>
            <a:fld id="{9768DE37-8D09-4210-A12F-4166EC7E897D}" type="datetime1">
              <a:rPr lang="it-IT" smtClean="0"/>
              <a:pPr/>
              <a:t>09/12/2019</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4</a:t>
            </a:fld>
            <a:endParaRPr lang="it-IT"/>
          </a:p>
        </p:txBody>
      </p:sp>
      <p:sp>
        <p:nvSpPr>
          <p:cNvPr id="8" name="CasellaDiTesto 7"/>
          <p:cNvSpPr txBox="1"/>
          <p:nvPr/>
        </p:nvSpPr>
        <p:spPr>
          <a:xfrm>
            <a:off x="1115616" y="980728"/>
            <a:ext cx="6624736" cy="461665"/>
          </a:xfrm>
          <a:prstGeom prst="rect">
            <a:avLst/>
          </a:prstGeom>
          <a:noFill/>
        </p:spPr>
        <p:txBody>
          <a:bodyPr wrap="square" rtlCol="0">
            <a:spAutoFit/>
          </a:bodyPr>
          <a:lstStyle/>
          <a:p>
            <a:pPr algn="ctr"/>
            <a:r>
              <a:rPr lang="it-IT" sz="2400" b="1" dirty="0" smtClean="0">
                <a:solidFill>
                  <a:srgbClr val="0070C0"/>
                </a:solidFill>
              </a:rPr>
              <a:t>1. L’ambiente ideale</a:t>
            </a:r>
            <a:endParaRPr lang="it-IT" sz="2400" b="1" dirty="0">
              <a:solidFill>
                <a:srgbClr val="0070C0"/>
              </a:solidFill>
            </a:endParaRPr>
          </a:p>
        </p:txBody>
      </p:sp>
      <p:pic>
        <p:nvPicPr>
          <p:cNvPr id="3074" name="Picture 2" descr="C:\Users\Master\Desktop\Ultime foto\x9.jpg"/>
          <p:cNvPicPr>
            <a:picLocks noChangeAspect="1" noChangeArrowheads="1"/>
          </p:cNvPicPr>
          <p:nvPr/>
        </p:nvPicPr>
        <p:blipFill>
          <a:blip r:embed="rId2" cstate="print"/>
          <a:srcRect/>
          <a:stretch>
            <a:fillRect/>
          </a:stretch>
        </p:blipFill>
        <p:spPr bwMode="auto">
          <a:xfrm>
            <a:off x="2267744" y="3717032"/>
            <a:ext cx="4392488" cy="2578525"/>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8"/>
                                        </p:tgtEl>
                                        <p:attrNameLst>
                                          <p:attrName>ppt_y</p:attrName>
                                        </p:attrNameLst>
                                      </p:cBhvr>
                                      <p:tavLst>
                                        <p:tav tm="0">
                                          <p:val>
                                            <p:strVal val="#ppt_y"/>
                                          </p:val>
                                        </p:tav>
                                        <p:tav tm="100000">
                                          <p:val>
                                            <p:strVal val="#ppt_y"/>
                                          </p:val>
                                        </p:tav>
                                      </p:tavLst>
                                    </p:anim>
                                    <p:anim calcmode="lin" valueType="num">
                                      <p:cBhvr>
                                        <p:cTn id="9"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21" presetClass="entr" presetSubtype="4" fill="hold" nodeType="clickEffect">
                                  <p:stCondLst>
                                    <p:cond delay="0"/>
                                  </p:stCondLst>
                                  <p:childTnLst>
                                    <p:set>
                                      <p:cBhvr>
                                        <p:cTn id="15" dur="1" fill="hold">
                                          <p:stCondLst>
                                            <p:cond delay="0"/>
                                          </p:stCondLst>
                                        </p:cTn>
                                        <p:tgtEl>
                                          <p:spTgt spid="3074"/>
                                        </p:tgtEl>
                                        <p:attrNameLst>
                                          <p:attrName>style.visibility</p:attrName>
                                        </p:attrNameLst>
                                      </p:cBhvr>
                                      <p:to>
                                        <p:strVal val="visible"/>
                                      </p:to>
                                    </p:set>
                                    <p:animEffect transition="in" filter="wheel(4)">
                                      <p:cBhvr>
                                        <p:cTn id="16" dur="2000"/>
                                        <p:tgtEl>
                                          <p:spTgt spid="3074"/>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4">
                                            <p:txEl>
                                              <p:pRg st="0" end="0"/>
                                            </p:txEl>
                                          </p:spTgt>
                                        </p:tgtEl>
                                        <p:attrNameLst>
                                          <p:attrName>style.visibility</p:attrName>
                                        </p:attrNameLst>
                                      </p:cBhvr>
                                      <p:to>
                                        <p:strVal val="visible"/>
                                      </p:to>
                                    </p:set>
                                    <p:anim calcmode="lin" valueType="num">
                                      <p:cBhvr>
                                        <p:cTn id="21" dur="1000" fill="hold"/>
                                        <p:tgtEl>
                                          <p:spTgt spid="4">
                                            <p:txEl>
                                              <p:pRg st="0" end="0"/>
                                            </p:txEl>
                                          </p:spTgt>
                                        </p:tgtEl>
                                        <p:attrNameLst>
                                          <p:attrName>ppt_w</p:attrName>
                                        </p:attrNameLst>
                                      </p:cBhvr>
                                      <p:tavLst>
                                        <p:tav tm="0">
                                          <p:val>
                                            <p:strVal val="#ppt_w*0.70"/>
                                          </p:val>
                                        </p:tav>
                                        <p:tav tm="100000">
                                          <p:val>
                                            <p:strVal val="#ppt_w"/>
                                          </p:val>
                                        </p:tav>
                                      </p:tavLst>
                                    </p:anim>
                                    <p:anim calcmode="lin" valueType="num">
                                      <p:cBhvr>
                                        <p:cTn id="22" dur="1000" fill="hold"/>
                                        <p:tgtEl>
                                          <p:spTgt spid="4">
                                            <p:txEl>
                                              <p:pRg st="0" end="0"/>
                                            </p:txEl>
                                          </p:spTgt>
                                        </p:tgtEl>
                                        <p:attrNameLst>
                                          <p:attrName>ppt_h</p:attrName>
                                        </p:attrNameLst>
                                      </p:cBhvr>
                                      <p:tavLst>
                                        <p:tav tm="0">
                                          <p:val>
                                            <p:strVal val="#ppt_h"/>
                                          </p:val>
                                        </p:tav>
                                        <p:tav tm="100000">
                                          <p:val>
                                            <p:strVal val="#ppt_h"/>
                                          </p:val>
                                        </p:tav>
                                      </p:tavLst>
                                    </p:anim>
                                    <p:animEffect transition="in" filter="fade">
                                      <p:cBhvr>
                                        <p:cTn id="23" dur="1000"/>
                                        <p:tgtEl>
                                          <p:spTgt spid="4">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nodeType="clickEffect">
                                  <p:stCondLst>
                                    <p:cond delay="0"/>
                                  </p:stCondLst>
                                  <p:childTnLst>
                                    <p:set>
                                      <p:cBhvr>
                                        <p:cTn id="27" dur="1" fill="hold">
                                          <p:stCondLst>
                                            <p:cond delay="0"/>
                                          </p:stCondLst>
                                        </p:cTn>
                                        <p:tgtEl>
                                          <p:spTgt spid="4">
                                            <p:txEl>
                                              <p:pRg st="1" end="1"/>
                                            </p:txEl>
                                          </p:spTgt>
                                        </p:tgtEl>
                                        <p:attrNameLst>
                                          <p:attrName>style.visibility</p:attrName>
                                        </p:attrNameLst>
                                      </p:cBhvr>
                                      <p:to>
                                        <p:strVal val="visible"/>
                                      </p:to>
                                    </p:set>
                                    <p:anim calcmode="lin" valueType="num">
                                      <p:cBhvr>
                                        <p:cTn id="28" dur="1000" fill="hold"/>
                                        <p:tgtEl>
                                          <p:spTgt spid="4">
                                            <p:txEl>
                                              <p:pRg st="1" end="1"/>
                                            </p:txEl>
                                          </p:spTgt>
                                        </p:tgtEl>
                                        <p:attrNameLst>
                                          <p:attrName>ppt_w</p:attrName>
                                        </p:attrNameLst>
                                      </p:cBhvr>
                                      <p:tavLst>
                                        <p:tav tm="0">
                                          <p:val>
                                            <p:strVal val="#ppt_w*0.70"/>
                                          </p:val>
                                        </p:tav>
                                        <p:tav tm="100000">
                                          <p:val>
                                            <p:strVal val="#ppt_w"/>
                                          </p:val>
                                        </p:tav>
                                      </p:tavLst>
                                    </p:anim>
                                    <p:anim calcmode="lin" valueType="num">
                                      <p:cBhvr>
                                        <p:cTn id="29" dur="1000" fill="hold"/>
                                        <p:tgtEl>
                                          <p:spTgt spid="4">
                                            <p:txEl>
                                              <p:pRg st="1" end="1"/>
                                            </p:txEl>
                                          </p:spTgt>
                                        </p:tgtEl>
                                        <p:attrNameLst>
                                          <p:attrName>ppt_h</p:attrName>
                                        </p:attrNameLst>
                                      </p:cBhvr>
                                      <p:tavLst>
                                        <p:tav tm="0">
                                          <p:val>
                                            <p:strVal val="#ppt_h"/>
                                          </p:val>
                                        </p:tav>
                                        <p:tav tm="100000">
                                          <p:val>
                                            <p:strVal val="#ppt_h"/>
                                          </p:val>
                                        </p:tav>
                                      </p:tavLst>
                                    </p:anim>
                                    <p:animEffect transition="in" filter="fade">
                                      <p:cBhvr>
                                        <p:cTn id="30" dur="1000"/>
                                        <p:tgtEl>
                                          <p:spTgt spid="4">
                                            <p:txEl>
                                              <p:pRg st="1" end="1"/>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nodeType="clickEffect">
                                  <p:stCondLst>
                                    <p:cond delay="0"/>
                                  </p:stCondLst>
                                  <p:childTnLst>
                                    <p:set>
                                      <p:cBhvr>
                                        <p:cTn id="34" dur="1" fill="hold">
                                          <p:stCondLst>
                                            <p:cond delay="0"/>
                                          </p:stCondLst>
                                        </p:cTn>
                                        <p:tgtEl>
                                          <p:spTgt spid="4">
                                            <p:txEl>
                                              <p:pRg st="2" end="2"/>
                                            </p:txEl>
                                          </p:spTgt>
                                        </p:tgtEl>
                                        <p:attrNameLst>
                                          <p:attrName>style.visibility</p:attrName>
                                        </p:attrNameLst>
                                      </p:cBhvr>
                                      <p:to>
                                        <p:strVal val="visible"/>
                                      </p:to>
                                    </p:set>
                                    <p:anim calcmode="lin" valueType="num">
                                      <p:cBhvr>
                                        <p:cTn id="35" dur="1000" fill="hold"/>
                                        <p:tgtEl>
                                          <p:spTgt spid="4">
                                            <p:txEl>
                                              <p:pRg st="2" end="2"/>
                                            </p:txEl>
                                          </p:spTgt>
                                        </p:tgtEl>
                                        <p:attrNameLst>
                                          <p:attrName>ppt_w</p:attrName>
                                        </p:attrNameLst>
                                      </p:cBhvr>
                                      <p:tavLst>
                                        <p:tav tm="0">
                                          <p:val>
                                            <p:strVal val="#ppt_w*0.70"/>
                                          </p:val>
                                        </p:tav>
                                        <p:tav tm="100000">
                                          <p:val>
                                            <p:strVal val="#ppt_w"/>
                                          </p:val>
                                        </p:tav>
                                      </p:tavLst>
                                    </p:anim>
                                    <p:anim calcmode="lin" valueType="num">
                                      <p:cBhvr>
                                        <p:cTn id="36" dur="1000" fill="hold"/>
                                        <p:tgtEl>
                                          <p:spTgt spid="4">
                                            <p:txEl>
                                              <p:pRg st="2" end="2"/>
                                            </p:txEl>
                                          </p:spTgt>
                                        </p:tgtEl>
                                        <p:attrNameLst>
                                          <p:attrName>ppt_h</p:attrName>
                                        </p:attrNameLst>
                                      </p:cBhvr>
                                      <p:tavLst>
                                        <p:tav tm="0">
                                          <p:val>
                                            <p:strVal val="#ppt_h"/>
                                          </p:val>
                                        </p:tav>
                                        <p:tav tm="100000">
                                          <p:val>
                                            <p:strVal val="#ppt_h"/>
                                          </p:val>
                                        </p:tav>
                                      </p:tavLst>
                                    </p:anim>
                                    <p:animEffect transition="in" filter="fade">
                                      <p:cBhvr>
                                        <p:cTn id="37" dur="10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23528" y="260648"/>
            <a:ext cx="8101408" cy="576064"/>
          </a:xfrm>
        </p:spPr>
        <p:txBody>
          <a:bodyPr>
            <a:noAutofit/>
          </a:bodyPr>
          <a:lstStyle/>
          <a:p>
            <a:pPr fontAlgn="base"/>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Adolescenza e scuola</a:t>
            </a:r>
            <a:br>
              <a:rPr lang="it-IT" sz="4000" b="1" dirty="0" smtClean="0">
                <a:solidFill>
                  <a:srgbClr val="FF0000"/>
                </a:solidFill>
              </a:rPr>
            </a:br>
            <a:r>
              <a:rPr lang="it-IT" sz="4000" dirty="0" smtClean="0"/>
              <a:t/>
            </a:r>
            <a:br>
              <a:rPr lang="it-IT" sz="4000" dirty="0" smtClean="0"/>
            </a:br>
            <a:r>
              <a:rPr lang="it-IT" sz="4000" b="1" dirty="0" smtClean="0">
                <a:solidFill>
                  <a:srgbClr val="FF0000"/>
                </a:solidFill>
              </a:rPr>
              <a:t/>
            </a:r>
            <a:br>
              <a:rPr lang="it-IT" sz="4000" b="1" dirty="0" smtClean="0">
                <a:solidFill>
                  <a:srgbClr val="FF0000"/>
                </a:solidFill>
              </a:rPr>
            </a:br>
            <a:endParaRPr lang="it-IT" sz="4000" b="1" dirty="0">
              <a:solidFill>
                <a:srgbClr val="FF0000"/>
              </a:solidFill>
            </a:endParaRPr>
          </a:p>
        </p:txBody>
      </p:sp>
      <p:sp>
        <p:nvSpPr>
          <p:cNvPr id="4" name="CasellaDiTesto 3"/>
          <p:cNvSpPr txBox="1"/>
          <p:nvPr/>
        </p:nvSpPr>
        <p:spPr>
          <a:xfrm>
            <a:off x="395536" y="1484784"/>
            <a:ext cx="8352928" cy="2308324"/>
          </a:xfrm>
          <a:prstGeom prst="rect">
            <a:avLst/>
          </a:prstGeom>
          <a:solidFill>
            <a:srgbClr val="FFFF00"/>
          </a:solidFill>
          <a:ln w="25400">
            <a:solidFill>
              <a:schemeClr val="accent1"/>
            </a:solidFill>
          </a:ln>
        </p:spPr>
        <p:txBody>
          <a:bodyPr wrap="square" rtlCol="0">
            <a:spAutoFit/>
          </a:bodyPr>
          <a:lstStyle/>
          <a:p>
            <a:pPr algn="just"/>
            <a:r>
              <a:rPr lang="it-IT" b="1" dirty="0" smtClean="0">
                <a:solidFill>
                  <a:srgbClr val="FF0000"/>
                </a:solidFill>
              </a:rPr>
              <a:t>Definire un obiettivo </a:t>
            </a:r>
            <a:r>
              <a:rPr lang="it-IT" dirty="0" smtClean="0"/>
              <a:t>è uno degli elementi basilari per la motivazione. Anche tuo figlio dovrebbe abituarsi a dei piccoli obiettivi. </a:t>
            </a:r>
          </a:p>
          <a:p>
            <a:pPr algn="just"/>
            <a:r>
              <a:rPr lang="it-IT" b="1" dirty="0" smtClean="0">
                <a:solidFill>
                  <a:srgbClr val="FF0000"/>
                </a:solidFill>
              </a:rPr>
              <a:t>Incontra gli insegnanti</a:t>
            </a:r>
            <a:r>
              <a:rPr lang="it-IT" dirty="0" smtClean="0"/>
              <a:t>, recupera </a:t>
            </a:r>
            <a:r>
              <a:rPr lang="it-IT" b="1" dirty="0" smtClean="0"/>
              <a:t>informazioni</a:t>
            </a:r>
            <a:r>
              <a:rPr lang="it-IT" dirty="0" smtClean="0"/>
              <a:t> sull’andamento scolastico, il programma di studio e quali sono le aspettative dei docenti nei confronti di tuo figlio/a. </a:t>
            </a:r>
          </a:p>
          <a:p>
            <a:pPr algn="just"/>
            <a:r>
              <a:rPr lang="it-IT" b="1" dirty="0" smtClean="0">
                <a:solidFill>
                  <a:srgbClr val="FF0000"/>
                </a:solidFill>
              </a:rPr>
              <a:t>Se ad esempio </a:t>
            </a:r>
            <a:r>
              <a:rPr lang="it-IT" dirty="0" smtClean="0"/>
              <a:t>hai scoperto che è riuscito ad eseguire solo </a:t>
            </a:r>
            <a:r>
              <a:rPr lang="it-IT" b="1" dirty="0" smtClean="0"/>
              <a:t>quattro esercizi</a:t>
            </a:r>
            <a:r>
              <a:rPr lang="it-IT" dirty="0" smtClean="0"/>
              <a:t> in 30 minuti, a casa potrà porsi come obiettivo: Eseguire cinque esercizi in 30 minuti.</a:t>
            </a:r>
          </a:p>
          <a:p>
            <a:pPr algn="just"/>
            <a:r>
              <a:rPr lang="it-IT" b="1" dirty="0" smtClean="0">
                <a:solidFill>
                  <a:srgbClr val="FF0000"/>
                </a:solidFill>
              </a:rPr>
              <a:t>Verificate insieme i risultati </a:t>
            </a:r>
            <a:r>
              <a:rPr lang="it-IT" dirty="0" smtClean="0"/>
              <a:t>e in modo divertente, nessun obbligo!</a:t>
            </a:r>
            <a:br>
              <a:rPr lang="it-IT" dirty="0" smtClean="0"/>
            </a:br>
            <a:r>
              <a:rPr lang="it-IT" dirty="0" smtClean="0"/>
              <a:t>Curare questo aspetto è fondamentale per abituare tuo figlio allo studio.</a:t>
            </a:r>
            <a:endParaRPr lang="it-IT" dirty="0"/>
          </a:p>
        </p:txBody>
      </p:sp>
      <p:sp>
        <p:nvSpPr>
          <p:cNvPr id="6" name="Segnaposto data 5"/>
          <p:cNvSpPr>
            <a:spLocks noGrp="1"/>
          </p:cNvSpPr>
          <p:nvPr>
            <p:ph type="dt" sz="half" idx="10"/>
          </p:nvPr>
        </p:nvSpPr>
        <p:spPr/>
        <p:txBody>
          <a:bodyPr/>
          <a:lstStyle/>
          <a:p>
            <a:fld id="{DA63BD56-056A-452C-AE52-06EE094BFE44}" type="datetime1">
              <a:rPr lang="it-IT" smtClean="0"/>
              <a:pPr/>
              <a:t>09/12/2019</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5</a:t>
            </a:fld>
            <a:endParaRPr lang="it-IT"/>
          </a:p>
        </p:txBody>
      </p:sp>
      <p:sp>
        <p:nvSpPr>
          <p:cNvPr id="8" name="CasellaDiTesto 7"/>
          <p:cNvSpPr txBox="1"/>
          <p:nvPr/>
        </p:nvSpPr>
        <p:spPr>
          <a:xfrm>
            <a:off x="1115616" y="980728"/>
            <a:ext cx="6624736" cy="461665"/>
          </a:xfrm>
          <a:prstGeom prst="rect">
            <a:avLst/>
          </a:prstGeom>
          <a:noFill/>
        </p:spPr>
        <p:txBody>
          <a:bodyPr wrap="square" rtlCol="0">
            <a:spAutoFit/>
          </a:bodyPr>
          <a:lstStyle/>
          <a:p>
            <a:pPr algn="ctr"/>
            <a:r>
              <a:rPr lang="it-IT" sz="2400" b="1" dirty="0" smtClean="0">
                <a:solidFill>
                  <a:srgbClr val="0070C0"/>
                </a:solidFill>
              </a:rPr>
              <a:t>2. Obiettivi</a:t>
            </a:r>
          </a:p>
        </p:txBody>
      </p:sp>
      <p:pic>
        <p:nvPicPr>
          <p:cNvPr id="4098" name="Picture 2" descr="C:\Users\Master\Desktop\Ultime foto\x17.jpg"/>
          <p:cNvPicPr>
            <a:picLocks noChangeAspect="1" noChangeArrowheads="1"/>
          </p:cNvPicPr>
          <p:nvPr/>
        </p:nvPicPr>
        <p:blipFill>
          <a:blip r:embed="rId2" cstate="print"/>
          <a:srcRect/>
          <a:stretch>
            <a:fillRect/>
          </a:stretch>
        </p:blipFill>
        <p:spPr bwMode="auto">
          <a:xfrm>
            <a:off x="2411760" y="4005064"/>
            <a:ext cx="4104456" cy="2290859"/>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8"/>
                                        </p:tgtEl>
                                        <p:attrNameLst>
                                          <p:attrName>ppt_y</p:attrName>
                                        </p:attrNameLst>
                                      </p:cBhvr>
                                      <p:tavLst>
                                        <p:tav tm="0">
                                          <p:val>
                                            <p:strVal val="#ppt_y"/>
                                          </p:val>
                                        </p:tav>
                                        <p:tav tm="100000">
                                          <p:val>
                                            <p:strVal val="#ppt_y"/>
                                          </p:val>
                                        </p:tav>
                                      </p:tavLst>
                                    </p:anim>
                                    <p:anim calcmode="lin" valueType="num">
                                      <p:cBhvr>
                                        <p:cTn id="9"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21" presetClass="entr" presetSubtype="4" fill="hold" nodeType="clickEffect">
                                  <p:stCondLst>
                                    <p:cond delay="0"/>
                                  </p:stCondLst>
                                  <p:childTnLst>
                                    <p:set>
                                      <p:cBhvr>
                                        <p:cTn id="15" dur="1" fill="hold">
                                          <p:stCondLst>
                                            <p:cond delay="0"/>
                                          </p:stCondLst>
                                        </p:cTn>
                                        <p:tgtEl>
                                          <p:spTgt spid="4098"/>
                                        </p:tgtEl>
                                        <p:attrNameLst>
                                          <p:attrName>style.visibility</p:attrName>
                                        </p:attrNameLst>
                                      </p:cBhvr>
                                      <p:to>
                                        <p:strVal val="visible"/>
                                      </p:to>
                                    </p:set>
                                    <p:animEffect transition="in" filter="wheel(4)">
                                      <p:cBhvr>
                                        <p:cTn id="16" dur="2000"/>
                                        <p:tgtEl>
                                          <p:spTgt spid="4098"/>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4">
                                            <p:txEl>
                                              <p:pRg st="0" end="0"/>
                                            </p:txEl>
                                          </p:spTgt>
                                        </p:tgtEl>
                                        <p:attrNameLst>
                                          <p:attrName>style.visibility</p:attrName>
                                        </p:attrNameLst>
                                      </p:cBhvr>
                                      <p:to>
                                        <p:strVal val="visible"/>
                                      </p:to>
                                    </p:set>
                                    <p:anim calcmode="lin" valueType="num">
                                      <p:cBhvr>
                                        <p:cTn id="21" dur="1000" fill="hold"/>
                                        <p:tgtEl>
                                          <p:spTgt spid="4">
                                            <p:txEl>
                                              <p:pRg st="0" end="0"/>
                                            </p:txEl>
                                          </p:spTgt>
                                        </p:tgtEl>
                                        <p:attrNameLst>
                                          <p:attrName>ppt_w</p:attrName>
                                        </p:attrNameLst>
                                      </p:cBhvr>
                                      <p:tavLst>
                                        <p:tav tm="0">
                                          <p:val>
                                            <p:strVal val="#ppt_w*0.70"/>
                                          </p:val>
                                        </p:tav>
                                        <p:tav tm="100000">
                                          <p:val>
                                            <p:strVal val="#ppt_w"/>
                                          </p:val>
                                        </p:tav>
                                      </p:tavLst>
                                    </p:anim>
                                    <p:anim calcmode="lin" valueType="num">
                                      <p:cBhvr>
                                        <p:cTn id="22" dur="1000" fill="hold"/>
                                        <p:tgtEl>
                                          <p:spTgt spid="4">
                                            <p:txEl>
                                              <p:pRg st="0" end="0"/>
                                            </p:txEl>
                                          </p:spTgt>
                                        </p:tgtEl>
                                        <p:attrNameLst>
                                          <p:attrName>ppt_h</p:attrName>
                                        </p:attrNameLst>
                                      </p:cBhvr>
                                      <p:tavLst>
                                        <p:tav tm="0">
                                          <p:val>
                                            <p:strVal val="#ppt_h"/>
                                          </p:val>
                                        </p:tav>
                                        <p:tav tm="100000">
                                          <p:val>
                                            <p:strVal val="#ppt_h"/>
                                          </p:val>
                                        </p:tav>
                                      </p:tavLst>
                                    </p:anim>
                                    <p:animEffect transition="in" filter="fade">
                                      <p:cBhvr>
                                        <p:cTn id="23" dur="1000"/>
                                        <p:tgtEl>
                                          <p:spTgt spid="4">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nodeType="clickEffect">
                                  <p:stCondLst>
                                    <p:cond delay="0"/>
                                  </p:stCondLst>
                                  <p:childTnLst>
                                    <p:set>
                                      <p:cBhvr>
                                        <p:cTn id="27" dur="1" fill="hold">
                                          <p:stCondLst>
                                            <p:cond delay="0"/>
                                          </p:stCondLst>
                                        </p:cTn>
                                        <p:tgtEl>
                                          <p:spTgt spid="4">
                                            <p:txEl>
                                              <p:pRg st="1" end="1"/>
                                            </p:txEl>
                                          </p:spTgt>
                                        </p:tgtEl>
                                        <p:attrNameLst>
                                          <p:attrName>style.visibility</p:attrName>
                                        </p:attrNameLst>
                                      </p:cBhvr>
                                      <p:to>
                                        <p:strVal val="visible"/>
                                      </p:to>
                                    </p:set>
                                    <p:anim calcmode="lin" valueType="num">
                                      <p:cBhvr>
                                        <p:cTn id="28" dur="1000" fill="hold"/>
                                        <p:tgtEl>
                                          <p:spTgt spid="4">
                                            <p:txEl>
                                              <p:pRg st="1" end="1"/>
                                            </p:txEl>
                                          </p:spTgt>
                                        </p:tgtEl>
                                        <p:attrNameLst>
                                          <p:attrName>ppt_w</p:attrName>
                                        </p:attrNameLst>
                                      </p:cBhvr>
                                      <p:tavLst>
                                        <p:tav tm="0">
                                          <p:val>
                                            <p:strVal val="#ppt_w*0.70"/>
                                          </p:val>
                                        </p:tav>
                                        <p:tav tm="100000">
                                          <p:val>
                                            <p:strVal val="#ppt_w"/>
                                          </p:val>
                                        </p:tav>
                                      </p:tavLst>
                                    </p:anim>
                                    <p:anim calcmode="lin" valueType="num">
                                      <p:cBhvr>
                                        <p:cTn id="29" dur="1000" fill="hold"/>
                                        <p:tgtEl>
                                          <p:spTgt spid="4">
                                            <p:txEl>
                                              <p:pRg st="1" end="1"/>
                                            </p:txEl>
                                          </p:spTgt>
                                        </p:tgtEl>
                                        <p:attrNameLst>
                                          <p:attrName>ppt_h</p:attrName>
                                        </p:attrNameLst>
                                      </p:cBhvr>
                                      <p:tavLst>
                                        <p:tav tm="0">
                                          <p:val>
                                            <p:strVal val="#ppt_h"/>
                                          </p:val>
                                        </p:tav>
                                        <p:tav tm="100000">
                                          <p:val>
                                            <p:strVal val="#ppt_h"/>
                                          </p:val>
                                        </p:tav>
                                      </p:tavLst>
                                    </p:anim>
                                    <p:animEffect transition="in" filter="fade">
                                      <p:cBhvr>
                                        <p:cTn id="30" dur="1000"/>
                                        <p:tgtEl>
                                          <p:spTgt spid="4">
                                            <p:txEl>
                                              <p:pRg st="1" end="1"/>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nodeType="clickEffect">
                                  <p:stCondLst>
                                    <p:cond delay="0"/>
                                  </p:stCondLst>
                                  <p:childTnLst>
                                    <p:set>
                                      <p:cBhvr>
                                        <p:cTn id="34" dur="1" fill="hold">
                                          <p:stCondLst>
                                            <p:cond delay="0"/>
                                          </p:stCondLst>
                                        </p:cTn>
                                        <p:tgtEl>
                                          <p:spTgt spid="4">
                                            <p:txEl>
                                              <p:pRg st="2" end="2"/>
                                            </p:txEl>
                                          </p:spTgt>
                                        </p:tgtEl>
                                        <p:attrNameLst>
                                          <p:attrName>style.visibility</p:attrName>
                                        </p:attrNameLst>
                                      </p:cBhvr>
                                      <p:to>
                                        <p:strVal val="visible"/>
                                      </p:to>
                                    </p:set>
                                    <p:anim calcmode="lin" valueType="num">
                                      <p:cBhvr>
                                        <p:cTn id="35" dur="1000" fill="hold"/>
                                        <p:tgtEl>
                                          <p:spTgt spid="4">
                                            <p:txEl>
                                              <p:pRg st="2" end="2"/>
                                            </p:txEl>
                                          </p:spTgt>
                                        </p:tgtEl>
                                        <p:attrNameLst>
                                          <p:attrName>ppt_w</p:attrName>
                                        </p:attrNameLst>
                                      </p:cBhvr>
                                      <p:tavLst>
                                        <p:tav tm="0">
                                          <p:val>
                                            <p:strVal val="#ppt_w*0.70"/>
                                          </p:val>
                                        </p:tav>
                                        <p:tav tm="100000">
                                          <p:val>
                                            <p:strVal val="#ppt_w"/>
                                          </p:val>
                                        </p:tav>
                                      </p:tavLst>
                                    </p:anim>
                                    <p:anim calcmode="lin" valueType="num">
                                      <p:cBhvr>
                                        <p:cTn id="36" dur="1000" fill="hold"/>
                                        <p:tgtEl>
                                          <p:spTgt spid="4">
                                            <p:txEl>
                                              <p:pRg st="2" end="2"/>
                                            </p:txEl>
                                          </p:spTgt>
                                        </p:tgtEl>
                                        <p:attrNameLst>
                                          <p:attrName>ppt_h</p:attrName>
                                        </p:attrNameLst>
                                      </p:cBhvr>
                                      <p:tavLst>
                                        <p:tav tm="0">
                                          <p:val>
                                            <p:strVal val="#ppt_h"/>
                                          </p:val>
                                        </p:tav>
                                        <p:tav tm="100000">
                                          <p:val>
                                            <p:strVal val="#ppt_h"/>
                                          </p:val>
                                        </p:tav>
                                      </p:tavLst>
                                    </p:anim>
                                    <p:animEffect transition="in" filter="fade">
                                      <p:cBhvr>
                                        <p:cTn id="37" dur="1000"/>
                                        <p:tgtEl>
                                          <p:spTgt spid="4">
                                            <p:txEl>
                                              <p:pRg st="2" end="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nodeType="clickEffect">
                                  <p:stCondLst>
                                    <p:cond delay="0"/>
                                  </p:stCondLst>
                                  <p:childTnLst>
                                    <p:set>
                                      <p:cBhvr>
                                        <p:cTn id="41" dur="1" fill="hold">
                                          <p:stCondLst>
                                            <p:cond delay="0"/>
                                          </p:stCondLst>
                                        </p:cTn>
                                        <p:tgtEl>
                                          <p:spTgt spid="4">
                                            <p:txEl>
                                              <p:pRg st="3" end="3"/>
                                            </p:txEl>
                                          </p:spTgt>
                                        </p:tgtEl>
                                        <p:attrNameLst>
                                          <p:attrName>style.visibility</p:attrName>
                                        </p:attrNameLst>
                                      </p:cBhvr>
                                      <p:to>
                                        <p:strVal val="visible"/>
                                      </p:to>
                                    </p:set>
                                    <p:anim calcmode="lin" valueType="num">
                                      <p:cBhvr>
                                        <p:cTn id="42" dur="1000" fill="hold"/>
                                        <p:tgtEl>
                                          <p:spTgt spid="4">
                                            <p:txEl>
                                              <p:pRg st="3" end="3"/>
                                            </p:txEl>
                                          </p:spTgt>
                                        </p:tgtEl>
                                        <p:attrNameLst>
                                          <p:attrName>ppt_w</p:attrName>
                                        </p:attrNameLst>
                                      </p:cBhvr>
                                      <p:tavLst>
                                        <p:tav tm="0">
                                          <p:val>
                                            <p:strVal val="#ppt_w*0.70"/>
                                          </p:val>
                                        </p:tav>
                                        <p:tav tm="100000">
                                          <p:val>
                                            <p:strVal val="#ppt_w"/>
                                          </p:val>
                                        </p:tav>
                                      </p:tavLst>
                                    </p:anim>
                                    <p:anim calcmode="lin" valueType="num">
                                      <p:cBhvr>
                                        <p:cTn id="43" dur="1000" fill="hold"/>
                                        <p:tgtEl>
                                          <p:spTgt spid="4">
                                            <p:txEl>
                                              <p:pRg st="3" end="3"/>
                                            </p:txEl>
                                          </p:spTgt>
                                        </p:tgtEl>
                                        <p:attrNameLst>
                                          <p:attrName>ppt_h</p:attrName>
                                        </p:attrNameLst>
                                      </p:cBhvr>
                                      <p:tavLst>
                                        <p:tav tm="0">
                                          <p:val>
                                            <p:strVal val="#ppt_h"/>
                                          </p:val>
                                        </p:tav>
                                        <p:tav tm="100000">
                                          <p:val>
                                            <p:strVal val="#ppt_h"/>
                                          </p:val>
                                        </p:tav>
                                      </p:tavLst>
                                    </p:anim>
                                    <p:animEffect transition="in" filter="fade">
                                      <p:cBhvr>
                                        <p:cTn id="44" dur="10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23528" y="260648"/>
            <a:ext cx="8101408" cy="576064"/>
          </a:xfrm>
        </p:spPr>
        <p:txBody>
          <a:bodyPr>
            <a:noAutofit/>
          </a:bodyPr>
          <a:lstStyle/>
          <a:p>
            <a:pPr fontAlgn="base"/>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Adolescenza e scuola</a:t>
            </a:r>
            <a:br>
              <a:rPr lang="it-IT" sz="4000" b="1" dirty="0" smtClean="0">
                <a:solidFill>
                  <a:srgbClr val="FF0000"/>
                </a:solidFill>
              </a:rPr>
            </a:br>
            <a:r>
              <a:rPr lang="it-IT" sz="4000" b="1" dirty="0" smtClean="0">
                <a:solidFill>
                  <a:srgbClr val="FF0000"/>
                </a:solidFill>
              </a:rPr>
              <a:t/>
            </a:r>
            <a:br>
              <a:rPr lang="it-IT" sz="4000" b="1" dirty="0" smtClean="0">
                <a:solidFill>
                  <a:srgbClr val="FF0000"/>
                </a:solidFill>
              </a:rPr>
            </a:br>
            <a:endParaRPr lang="it-IT" sz="4000" b="1" dirty="0">
              <a:solidFill>
                <a:srgbClr val="FF0000"/>
              </a:solidFill>
            </a:endParaRPr>
          </a:p>
        </p:txBody>
      </p:sp>
      <p:sp>
        <p:nvSpPr>
          <p:cNvPr id="4" name="CasellaDiTesto 3"/>
          <p:cNvSpPr txBox="1"/>
          <p:nvPr/>
        </p:nvSpPr>
        <p:spPr>
          <a:xfrm>
            <a:off x="395536" y="1484784"/>
            <a:ext cx="8352928" cy="1754326"/>
          </a:xfrm>
          <a:prstGeom prst="rect">
            <a:avLst/>
          </a:prstGeom>
          <a:solidFill>
            <a:srgbClr val="FFFF00"/>
          </a:solidFill>
          <a:ln w="25400">
            <a:solidFill>
              <a:schemeClr val="accent1"/>
            </a:solidFill>
          </a:ln>
        </p:spPr>
        <p:txBody>
          <a:bodyPr wrap="square" rtlCol="0">
            <a:spAutoFit/>
          </a:bodyPr>
          <a:lstStyle/>
          <a:p>
            <a:pPr algn="just"/>
            <a:r>
              <a:rPr lang="it-IT" b="1" dirty="0" smtClean="0">
                <a:solidFill>
                  <a:srgbClr val="FF0000"/>
                </a:solidFill>
              </a:rPr>
              <a:t>Può capitare di essere tentati </a:t>
            </a:r>
            <a:r>
              <a:rPr lang="it-IT" dirty="0" smtClean="0"/>
              <a:t>a voler fare i compiti al posto del figlio quando si trova nei primi anni di scuola ed incontra diverse difficoltà. Aiuta tuo figlio solo quando lo chiede e </a:t>
            </a:r>
            <a:r>
              <a:rPr lang="it-IT" b="1" dirty="0" smtClean="0"/>
              <a:t>accompagnalo</a:t>
            </a:r>
            <a:r>
              <a:rPr lang="it-IT" dirty="0" smtClean="0"/>
              <a:t> verso i risultati senza prendere il suo posto.</a:t>
            </a:r>
          </a:p>
          <a:p>
            <a:pPr algn="just"/>
            <a:r>
              <a:rPr lang="it-IT" b="1" dirty="0" smtClean="0">
                <a:solidFill>
                  <a:srgbClr val="FF0000"/>
                </a:solidFill>
              </a:rPr>
              <a:t>Se ti dice: </a:t>
            </a:r>
            <a:r>
              <a:rPr lang="it-IT" dirty="0" smtClean="0"/>
              <a:t>“non riesco a fare i compiti”. Tu suggerisci di agire come se </a:t>
            </a:r>
            <a:r>
              <a:rPr lang="it-IT" b="1" dirty="0" smtClean="0"/>
              <a:t>sapesse farlo</a:t>
            </a:r>
            <a:r>
              <a:rPr lang="it-IT" dirty="0" smtClean="0"/>
              <a:t> e ponigli alcune domande come: Cosa non riesci a fare? Puoi farmi un esempio? Quale parte hai capito? Come sei riuscito?</a:t>
            </a:r>
            <a:endParaRPr lang="it-IT" dirty="0"/>
          </a:p>
        </p:txBody>
      </p:sp>
      <p:sp>
        <p:nvSpPr>
          <p:cNvPr id="6" name="Segnaposto data 5"/>
          <p:cNvSpPr>
            <a:spLocks noGrp="1"/>
          </p:cNvSpPr>
          <p:nvPr>
            <p:ph type="dt" sz="half" idx="10"/>
          </p:nvPr>
        </p:nvSpPr>
        <p:spPr/>
        <p:txBody>
          <a:bodyPr/>
          <a:lstStyle/>
          <a:p>
            <a:fld id="{3BAB7724-6062-4A11-81F7-782BBCFFDBB9}" type="datetime1">
              <a:rPr lang="it-IT" smtClean="0"/>
              <a:pPr/>
              <a:t>09/12/2019</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6</a:t>
            </a:fld>
            <a:endParaRPr lang="it-IT"/>
          </a:p>
        </p:txBody>
      </p:sp>
      <p:sp>
        <p:nvSpPr>
          <p:cNvPr id="8" name="CasellaDiTesto 7"/>
          <p:cNvSpPr txBox="1"/>
          <p:nvPr/>
        </p:nvSpPr>
        <p:spPr>
          <a:xfrm>
            <a:off x="1115616" y="980728"/>
            <a:ext cx="6624736" cy="461665"/>
          </a:xfrm>
          <a:prstGeom prst="rect">
            <a:avLst/>
          </a:prstGeom>
          <a:noFill/>
        </p:spPr>
        <p:txBody>
          <a:bodyPr wrap="square" rtlCol="0">
            <a:spAutoFit/>
          </a:bodyPr>
          <a:lstStyle/>
          <a:p>
            <a:pPr algn="ctr"/>
            <a:r>
              <a:rPr lang="it-IT" sz="2400" b="1" dirty="0" smtClean="0">
                <a:solidFill>
                  <a:srgbClr val="0070C0"/>
                </a:solidFill>
              </a:rPr>
              <a:t>3. Chi li fa i compiti?</a:t>
            </a:r>
            <a:endParaRPr lang="it-IT" sz="2400" b="1" dirty="0">
              <a:solidFill>
                <a:srgbClr val="0070C0"/>
              </a:solidFill>
            </a:endParaRPr>
          </a:p>
        </p:txBody>
      </p:sp>
      <p:pic>
        <p:nvPicPr>
          <p:cNvPr id="5122" name="Picture 2" descr="C:\Users\Master\Desktop\Ultime foto\x8.jpg"/>
          <p:cNvPicPr>
            <a:picLocks noChangeAspect="1" noChangeArrowheads="1"/>
          </p:cNvPicPr>
          <p:nvPr/>
        </p:nvPicPr>
        <p:blipFill>
          <a:blip r:embed="rId2" cstate="print"/>
          <a:srcRect/>
          <a:stretch>
            <a:fillRect/>
          </a:stretch>
        </p:blipFill>
        <p:spPr bwMode="auto">
          <a:xfrm>
            <a:off x="2483768" y="3429000"/>
            <a:ext cx="4104456" cy="2842716"/>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8"/>
                                        </p:tgtEl>
                                        <p:attrNameLst>
                                          <p:attrName>ppt_y</p:attrName>
                                        </p:attrNameLst>
                                      </p:cBhvr>
                                      <p:tavLst>
                                        <p:tav tm="0">
                                          <p:val>
                                            <p:strVal val="#ppt_y"/>
                                          </p:val>
                                        </p:tav>
                                        <p:tav tm="100000">
                                          <p:val>
                                            <p:strVal val="#ppt_y"/>
                                          </p:val>
                                        </p:tav>
                                      </p:tavLst>
                                    </p:anim>
                                    <p:anim calcmode="lin" valueType="num">
                                      <p:cBhvr>
                                        <p:cTn id="9"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21" presetClass="entr" presetSubtype="4" fill="hold" nodeType="clickEffect">
                                  <p:stCondLst>
                                    <p:cond delay="0"/>
                                  </p:stCondLst>
                                  <p:childTnLst>
                                    <p:set>
                                      <p:cBhvr>
                                        <p:cTn id="15" dur="1" fill="hold">
                                          <p:stCondLst>
                                            <p:cond delay="0"/>
                                          </p:stCondLst>
                                        </p:cTn>
                                        <p:tgtEl>
                                          <p:spTgt spid="5122"/>
                                        </p:tgtEl>
                                        <p:attrNameLst>
                                          <p:attrName>style.visibility</p:attrName>
                                        </p:attrNameLst>
                                      </p:cBhvr>
                                      <p:to>
                                        <p:strVal val="visible"/>
                                      </p:to>
                                    </p:set>
                                    <p:animEffect transition="in" filter="wheel(4)">
                                      <p:cBhvr>
                                        <p:cTn id="16" dur="2000"/>
                                        <p:tgtEl>
                                          <p:spTgt spid="5122"/>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4">
                                            <p:txEl>
                                              <p:pRg st="0" end="0"/>
                                            </p:txEl>
                                          </p:spTgt>
                                        </p:tgtEl>
                                        <p:attrNameLst>
                                          <p:attrName>style.visibility</p:attrName>
                                        </p:attrNameLst>
                                      </p:cBhvr>
                                      <p:to>
                                        <p:strVal val="visible"/>
                                      </p:to>
                                    </p:set>
                                    <p:anim calcmode="lin" valueType="num">
                                      <p:cBhvr>
                                        <p:cTn id="21" dur="1000" fill="hold"/>
                                        <p:tgtEl>
                                          <p:spTgt spid="4">
                                            <p:txEl>
                                              <p:pRg st="0" end="0"/>
                                            </p:txEl>
                                          </p:spTgt>
                                        </p:tgtEl>
                                        <p:attrNameLst>
                                          <p:attrName>ppt_w</p:attrName>
                                        </p:attrNameLst>
                                      </p:cBhvr>
                                      <p:tavLst>
                                        <p:tav tm="0">
                                          <p:val>
                                            <p:strVal val="#ppt_w*0.70"/>
                                          </p:val>
                                        </p:tav>
                                        <p:tav tm="100000">
                                          <p:val>
                                            <p:strVal val="#ppt_w"/>
                                          </p:val>
                                        </p:tav>
                                      </p:tavLst>
                                    </p:anim>
                                    <p:anim calcmode="lin" valueType="num">
                                      <p:cBhvr>
                                        <p:cTn id="22" dur="1000" fill="hold"/>
                                        <p:tgtEl>
                                          <p:spTgt spid="4">
                                            <p:txEl>
                                              <p:pRg st="0" end="0"/>
                                            </p:txEl>
                                          </p:spTgt>
                                        </p:tgtEl>
                                        <p:attrNameLst>
                                          <p:attrName>ppt_h</p:attrName>
                                        </p:attrNameLst>
                                      </p:cBhvr>
                                      <p:tavLst>
                                        <p:tav tm="0">
                                          <p:val>
                                            <p:strVal val="#ppt_h"/>
                                          </p:val>
                                        </p:tav>
                                        <p:tav tm="100000">
                                          <p:val>
                                            <p:strVal val="#ppt_h"/>
                                          </p:val>
                                        </p:tav>
                                      </p:tavLst>
                                    </p:anim>
                                    <p:animEffect transition="in" filter="fade">
                                      <p:cBhvr>
                                        <p:cTn id="23" dur="1000"/>
                                        <p:tgtEl>
                                          <p:spTgt spid="4">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nodeType="clickEffect">
                                  <p:stCondLst>
                                    <p:cond delay="0"/>
                                  </p:stCondLst>
                                  <p:childTnLst>
                                    <p:set>
                                      <p:cBhvr>
                                        <p:cTn id="27" dur="1" fill="hold">
                                          <p:stCondLst>
                                            <p:cond delay="0"/>
                                          </p:stCondLst>
                                        </p:cTn>
                                        <p:tgtEl>
                                          <p:spTgt spid="4">
                                            <p:txEl>
                                              <p:pRg st="1" end="1"/>
                                            </p:txEl>
                                          </p:spTgt>
                                        </p:tgtEl>
                                        <p:attrNameLst>
                                          <p:attrName>style.visibility</p:attrName>
                                        </p:attrNameLst>
                                      </p:cBhvr>
                                      <p:to>
                                        <p:strVal val="visible"/>
                                      </p:to>
                                    </p:set>
                                    <p:anim calcmode="lin" valueType="num">
                                      <p:cBhvr>
                                        <p:cTn id="28" dur="1000" fill="hold"/>
                                        <p:tgtEl>
                                          <p:spTgt spid="4">
                                            <p:txEl>
                                              <p:pRg st="1" end="1"/>
                                            </p:txEl>
                                          </p:spTgt>
                                        </p:tgtEl>
                                        <p:attrNameLst>
                                          <p:attrName>ppt_w</p:attrName>
                                        </p:attrNameLst>
                                      </p:cBhvr>
                                      <p:tavLst>
                                        <p:tav tm="0">
                                          <p:val>
                                            <p:strVal val="#ppt_w*0.70"/>
                                          </p:val>
                                        </p:tav>
                                        <p:tav tm="100000">
                                          <p:val>
                                            <p:strVal val="#ppt_w"/>
                                          </p:val>
                                        </p:tav>
                                      </p:tavLst>
                                    </p:anim>
                                    <p:anim calcmode="lin" valueType="num">
                                      <p:cBhvr>
                                        <p:cTn id="29" dur="1000" fill="hold"/>
                                        <p:tgtEl>
                                          <p:spTgt spid="4">
                                            <p:txEl>
                                              <p:pRg st="1" end="1"/>
                                            </p:txEl>
                                          </p:spTgt>
                                        </p:tgtEl>
                                        <p:attrNameLst>
                                          <p:attrName>ppt_h</p:attrName>
                                        </p:attrNameLst>
                                      </p:cBhvr>
                                      <p:tavLst>
                                        <p:tav tm="0">
                                          <p:val>
                                            <p:strVal val="#ppt_h"/>
                                          </p:val>
                                        </p:tav>
                                        <p:tav tm="100000">
                                          <p:val>
                                            <p:strVal val="#ppt_h"/>
                                          </p:val>
                                        </p:tav>
                                      </p:tavLst>
                                    </p:anim>
                                    <p:animEffect transition="in" filter="fade">
                                      <p:cBhvr>
                                        <p:cTn id="30" dur="10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23528" y="260648"/>
            <a:ext cx="8101408" cy="576064"/>
          </a:xfrm>
        </p:spPr>
        <p:txBody>
          <a:bodyPr>
            <a:noAutofit/>
          </a:bodyPr>
          <a:lstStyle/>
          <a:p>
            <a:pPr fontAlgn="base"/>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Adolescenza e scuola</a:t>
            </a:r>
            <a:br>
              <a:rPr lang="it-IT" sz="4000" b="1" dirty="0" smtClean="0">
                <a:solidFill>
                  <a:srgbClr val="FF0000"/>
                </a:solidFill>
              </a:rPr>
            </a:br>
            <a:r>
              <a:rPr lang="it-IT" sz="4000" dirty="0" smtClean="0"/>
              <a:t/>
            </a:r>
            <a:br>
              <a:rPr lang="it-IT" sz="4000" dirty="0" smtClean="0"/>
            </a:br>
            <a:r>
              <a:rPr lang="it-IT" sz="4000" b="1" dirty="0" smtClean="0">
                <a:solidFill>
                  <a:srgbClr val="FF0000"/>
                </a:solidFill>
              </a:rPr>
              <a:t/>
            </a:r>
            <a:br>
              <a:rPr lang="it-IT" sz="4000" b="1" dirty="0" smtClean="0">
                <a:solidFill>
                  <a:srgbClr val="FF0000"/>
                </a:solidFill>
              </a:rPr>
            </a:br>
            <a:endParaRPr lang="it-IT" sz="4000" b="1" dirty="0">
              <a:solidFill>
                <a:srgbClr val="FF0000"/>
              </a:solidFill>
            </a:endParaRPr>
          </a:p>
        </p:txBody>
      </p:sp>
      <p:sp>
        <p:nvSpPr>
          <p:cNvPr id="4" name="CasellaDiTesto 3"/>
          <p:cNvSpPr txBox="1"/>
          <p:nvPr/>
        </p:nvSpPr>
        <p:spPr>
          <a:xfrm>
            <a:off x="395536" y="1484784"/>
            <a:ext cx="8352928" cy="2308324"/>
          </a:xfrm>
          <a:prstGeom prst="rect">
            <a:avLst/>
          </a:prstGeom>
          <a:solidFill>
            <a:srgbClr val="FFFF00"/>
          </a:solidFill>
          <a:ln w="25400">
            <a:solidFill>
              <a:schemeClr val="accent1"/>
            </a:solidFill>
          </a:ln>
        </p:spPr>
        <p:txBody>
          <a:bodyPr wrap="square" rtlCol="0">
            <a:spAutoFit/>
          </a:bodyPr>
          <a:lstStyle/>
          <a:p>
            <a:pPr algn="just"/>
            <a:r>
              <a:rPr lang="it-IT" b="1" dirty="0" smtClean="0">
                <a:solidFill>
                  <a:srgbClr val="FF0000"/>
                </a:solidFill>
              </a:rPr>
              <a:t>Secondo alcuni genitori </a:t>
            </a:r>
            <a:r>
              <a:rPr lang="it-IT" dirty="0" smtClean="0"/>
              <a:t>confrontare i propri figli con quelli degli altri, è un modo per far studiare di più. Io credo che fare paragoni e utilizzare frasi come:</a:t>
            </a:r>
          </a:p>
          <a:p>
            <a:pPr marL="342900" lvl="0" indent="-342900" algn="just"/>
            <a:r>
              <a:rPr lang="it-IT" dirty="0" smtClean="0"/>
              <a:t>a)  Il tuo compagno di scuola è più bravo di te;  </a:t>
            </a:r>
          </a:p>
          <a:p>
            <a:pPr lvl="0" algn="just"/>
            <a:r>
              <a:rPr lang="it-IT" dirty="0" smtClean="0"/>
              <a:t>b) La figlia della nostra vicina riesce a fare i compiti in due ore e tu sei sempre indietro; </a:t>
            </a:r>
            <a:r>
              <a:rPr lang="it-IT" b="1" dirty="0" smtClean="0"/>
              <a:t>potrebbero danneggiare l’autostima di tuo figlio e fargli perdere la motivazione. </a:t>
            </a:r>
          </a:p>
          <a:p>
            <a:pPr lvl="0" algn="just"/>
            <a:r>
              <a:rPr lang="it-IT" b="1" dirty="0" smtClean="0">
                <a:solidFill>
                  <a:srgbClr val="FF0000"/>
                </a:solidFill>
              </a:rPr>
              <a:t>Ogni bambino</a:t>
            </a:r>
            <a:r>
              <a:rPr lang="it-IT" dirty="0" smtClean="0"/>
              <a:t>, ogni ragazzo, ognuno di noi è </a:t>
            </a:r>
            <a:r>
              <a:rPr lang="it-IT" b="1" dirty="0" smtClean="0"/>
              <a:t>speciale</a:t>
            </a:r>
            <a:r>
              <a:rPr lang="it-IT" dirty="0" smtClean="0"/>
              <a:t> per le sue caratteristiche e capacità. Niente confronti. Piuttosto, invitalo a pensare all’importanza dello studio per il suo futuro. </a:t>
            </a:r>
            <a:endParaRPr lang="it-IT" dirty="0"/>
          </a:p>
        </p:txBody>
      </p:sp>
      <p:sp>
        <p:nvSpPr>
          <p:cNvPr id="6" name="Segnaposto data 5"/>
          <p:cNvSpPr>
            <a:spLocks noGrp="1"/>
          </p:cNvSpPr>
          <p:nvPr>
            <p:ph type="dt" sz="half" idx="10"/>
          </p:nvPr>
        </p:nvSpPr>
        <p:spPr/>
        <p:txBody>
          <a:bodyPr/>
          <a:lstStyle/>
          <a:p>
            <a:fld id="{528255A8-8637-41F6-9C34-6B0E6C5790BB}" type="datetime1">
              <a:rPr lang="it-IT" smtClean="0"/>
              <a:pPr/>
              <a:t>09/12/2019</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7</a:t>
            </a:fld>
            <a:endParaRPr lang="it-IT"/>
          </a:p>
        </p:txBody>
      </p:sp>
      <p:sp>
        <p:nvSpPr>
          <p:cNvPr id="8" name="CasellaDiTesto 7"/>
          <p:cNvSpPr txBox="1"/>
          <p:nvPr/>
        </p:nvSpPr>
        <p:spPr>
          <a:xfrm>
            <a:off x="1115616" y="980728"/>
            <a:ext cx="6624736" cy="461665"/>
          </a:xfrm>
          <a:prstGeom prst="rect">
            <a:avLst/>
          </a:prstGeom>
          <a:noFill/>
        </p:spPr>
        <p:txBody>
          <a:bodyPr wrap="square" rtlCol="0">
            <a:spAutoFit/>
          </a:bodyPr>
          <a:lstStyle/>
          <a:p>
            <a:pPr algn="ctr"/>
            <a:r>
              <a:rPr lang="it-IT" sz="2400" b="1" dirty="0" smtClean="0">
                <a:solidFill>
                  <a:srgbClr val="0070C0"/>
                </a:solidFill>
              </a:rPr>
              <a:t>4. </a:t>
            </a:r>
            <a:r>
              <a:rPr lang="it-IT" sz="2400" b="1" dirty="0" smtClean="0">
                <a:solidFill>
                  <a:srgbClr val="0070C0"/>
                </a:solidFill>
              </a:rPr>
              <a:t>Evitare </a:t>
            </a:r>
            <a:r>
              <a:rPr lang="it-IT" sz="2400" b="1" dirty="0" smtClean="0">
                <a:solidFill>
                  <a:srgbClr val="0070C0"/>
                </a:solidFill>
              </a:rPr>
              <a:t>il confronto</a:t>
            </a:r>
            <a:endParaRPr lang="it-IT" sz="2400" b="1" dirty="0">
              <a:solidFill>
                <a:srgbClr val="0070C0"/>
              </a:solidFill>
            </a:endParaRPr>
          </a:p>
        </p:txBody>
      </p:sp>
      <p:pic>
        <p:nvPicPr>
          <p:cNvPr id="6146" name="Picture 2" descr="C:\Users\Master\Desktop\Ultime foto\s20.jpg"/>
          <p:cNvPicPr>
            <a:picLocks noChangeAspect="1" noChangeArrowheads="1"/>
          </p:cNvPicPr>
          <p:nvPr/>
        </p:nvPicPr>
        <p:blipFill>
          <a:blip r:embed="rId2" cstate="print"/>
          <a:srcRect/>
          <a:stretch>
            <a:fillRect/>
          </a:stretch>
        </p:blipFill>
        <p:spPr bwMode="auto">
          <a:xfrm>
            <a:off x="2699792" y="4005064"/>
            <a:ext cx="3600400" cy="2395903"/>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8"/>
                                        </p:tgtEl>
                                        <p:attrNameLst>
                                          <p:attrName>ppt_y</p:attrName>
                                        </p:attrNameLst>
                                      </p:cBhvr>
                                      <p:tavLst>
                                        <p:tav tm="0">
                                          <p:val>
                                            <p:strVal val="#ppt_y"/>
                                          </p:val>
                                        </p:tav>
                                        <p:tav tm="100000">
                                          <p:val>
                                            <p:strVal val="#ppt_y"/>
                                          </p:val>
                                        </p:tav>
                                      </p:tavLst>
                                    </p:anim>
                                    <p:anim calcmode="lin" valueType="num">
                                      <p:cBhvr>
                                        <p:cTn id="9"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21" presetClass="entr" presetSubtype="4" fill="hold" nodeType="clickEffect">
                                  <p:stCondLst>
                                    <p:cond delay="0"/>
                                  </p:stCondLst>
                                  <p:childTnLst>
                                    <p:set>
                                      <p:cBhvr>
                                        <p:cTn id="15" dur="1" fill="hold">
                                          <p:stCondLst>
                                            <p:cond delay="0"/>
                                          </p:stCondLst>
                                        </p:cTn>
                                        <p:tgtEl>
                                          <p:spTgt spid="6146"/>
                                        </p:tgtEl>
                                        <p:attrNameLst>
                                          <p:attrName>style.visibility</p:attrName>
                                        </p:attrNameLst>
                                      </p:cBhvr>
                                      <p:to>
                                        <p:strVal val="visible"/>
                                      </p:to>
                                    </p:set>
                                    <p:animEffect transition="in" filter="wheel(4)">
                                      <p:cBhvr>
                                        <p:cTn id="16" dur="2000"/>
                                        <p:tgtEl>
                                          <p:spTgt spid="6146"/>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4">
                                            <p:txEl>
                                              <p:pRg st="0" end="0"/>
                                            </p:txEl>
                                          </p:spTgt>
                                        </p:tgtEl>
                                        <p:attrNameLst>
                                          <p:attrName>style.visibility</p:attrName>
                                        </p:attrNameLst>
                                      </p:cBhvr>
                                      <p:to>
                                        <p:strVal val="visible"/>
                                      </p:to>
                                    </p:set>
                                    <p:anim calcmode="lin" valueType="num">
                                      <p:cBhvr>
                                        <p:cTn id="21" dur="1000" fill="hold"/>
                                        <p:tgtEl>
                                          <p:spTgt spid="4">
                                            <p:txEl>
                                              <p:pRg st="0" end="0"/>
                                            </p:txEl>
                                          </p:spTgt>
                                        </p:tgtEl>
                                        <p:attrNameLst>
                                          <p:attrName>ppt_w</p:attrName>
                                        </p:attrNameLst>
                                      </p:cBhvr>
                                      <p:tavLst>
                                        <p:tav tm="0">
                                          <p:val>
                                            <p:strVal val="#ppt_w*0.70"/>
                                          </p:val>
                                        </p:tav>
                                        <p:tav tm="100000">
                                          <p:val>
                                            <p:strVal val="#ppt_w"/>
                                          </p:val>
                                        </p:tav>
                                      </p:tavLst>
                                    </p:anim>
                                    <p:anim calcmode="lin" valueType="num">
                                      <p:cBhvr>
                                        <p:cTn id="22" dur="1000" fill="hold"/>
                                        <p:tgtEl>
                                          <p:spTgt spid="4">
                                            <p:txEl>
                                              <p:pRg st="0" end="0"/>
                                            </p:txEl>
                                          </p:spTgt>
                                        </p:tgtEl>
                                        <p:attrNameLst>
                                          <p:attrName>ppt_h</p:attrName>
                                        </p:attrNameLst>
                                      </p:cBhvr>
                                      <p:tavLst>
                                        <p:tav tm="0">
                                          <p:val>
                                            <p:strVal val="#ppt_h"/>
                                          </p:val>
                                        </p:tav>
                                        <p:tav tm="100000">
                                          <p:val>
                                            <p:strVal val="#ppt_h"/>
                                          </p:val>
                                        </p:tav>
                                      </p:tavLst>
                                    </p:anim>
                                    <p:animEffect transition="in" filter="fade">
                                      <p:cBhvr>
                                        <p:cTn id="23" dur="1000"/>
                                        <p:tgtEl>
                                          <p:spTgt spid="4">
                                            <p:txEl>
                                              <p:pRg st="0" end="0"/>
                                            </p:txEl>
                                          </p:spTgt>
                                        </p:tgtEl>
                                      </p:cBhvr>
                                    </p:animEffect>
                                  </p:childTnLst>
                                </p:cTn>
                              </p:par>
                              <p:par>
                                <p:cTn id="24" presetID="55" presetClass="entr" presetSubtype="0" fill="hold" nodeType="withEffect">
                                  <p:stCondLst>
                                    <p:cond delay="0"/>
                                  </p:stCondLst>
                                  <p:childTnLst>
                                    <p:set>
                                      <p:cBhvr>
                                        <p:cTn id="25" dur="1" fill="hold">
                                          <p:stCondLst>
                                            <p:cond delay="0"/>
                                          </p:stCondLst>
                                        </p:cTn>
                                        <p:tgtEl>
                                          <p:spTgt spid="4">
                                            <p:txEl>
                                              <p:pRg st="1" end="1"/>
                                            </p:txEl>
                                          </p:spTgt>
                                        </p:tgtEl>
                                        <p:attrNameLst>
                                          <p:attrName>style.visibility</p:attrName>
                                        </p:attrNameLst>
                                      </p:cBhvr>
                                      <p:to>
                                        <p:strVal val="visible"/>
                                      </p:to>
                                    </p:set>
                                    <p:anim calcmode="lin" valueType="num">
                                      <p:cBhvr>
                                        <p:cTn id="26" dur="1000" fill="hold"/>
                                        <p:tgtEl>
                                          <p:spTgt spid="4">
                                            <p:txEl>
                                              <p:pRg st="1" end="1"/>
                                            </p:txEl>
                                          </p:spTgt>
                                        </p:tgtEl>
                                        <p:attrNameLst>
                                          <p:attrName>ppt_w</p:attrName>
                                        </p:attrNameLst>
                                      </p:cBhvr>
                                      <p:tavLst>
                                        <p:tav tm="0">
                                          <p:val>
                                            <p:strVal val="#ppt_w*0.70"/>
                                          </p:val>
                                        </p:tav>
                                        <p:tav tm="100000">
                                          <p:val>
                                            <p:strVal val="#ppt_w"/>
                                          </p:val>
                                        </p:tav>
                                      </p:tavLst>
                                    </p:anim>
                                    <p:anim calcmode="lin" valueType="num">
                                      <p:cBhvr>
                                        <p:cTn id="27" dur="1000" fill="hold"/>
                                        <p:tgtEl>
                                          <p:spTgt spid="4">
                                            <p:txEl>
                                              <p:pRg st="1" end="1"/>
                                            </p:txEl>
                                          </p:spTgt>
                                        </p:tgtEl>
                                        <p:attrNameLst>
                                          <p:attrName>ppt_h</p:attrName>
                                        </p:attrNameLst>
                                      </p:cBhvr>
                                      <p:tavLst>
                                        <p:tav tm="0">
                                          <p:val>
                                            <p:strVal val="#ppt_h"/>
                                          </p:val>
                                        </p:tav>
                                        <p:tav tm="100000">
                                          <p:val>
                                            <p:strVal val="#ppt_h"/>
                                          </p:val>
                                        </p:tav>
                                      </p:tavLst>
                                    </p:anim>
                                    <p:animEffect transition="in" filter="fade">
                                      <p:cBhvr>
                                        <p:cTn id="28" dur="1000"/>
                                        <p:tgtEl>
                                          <p:spTgt spid="4">
                                            <p:txEl>
                                              <p:pRg st="1" end="1"/>
                                            </p:txEl>
                                          </p:spTgt>
                                        </p:tgtEl>
                                      </p:cBhvr>
                                    </p:animEffect>
                                  </p:childTnLst>
                                </p:cTn>
                              </p:par>
                              <p:par>
                                <p:cTn id="29" presetID="55" presetClass="entr" presetSubtype="0" fill="hold" nodeType="withEffect">
                                  <p:stCondLst>
                                    <p:cond delay="0"/>
                                  </p:stCondLst>
                                  <p:childTnLst>
                                    <p:set>
                                      <p:cBhvr>
                                        <p:cTn id="30" dur="1" fill="hold">
                                          <p:stCondLst>
                                            <p:cond delay="0"/>
                                          </p:stCondLst>
                                        </p:cTn>
                                        <p:tgtEl>
                                          <p:spTgt spid="4">
                                            <p:txEl>
                                              <p:pRg st="2" end="2"/>
                                            </p:txEl>
                                          </p:spTgt>
                                        </p:tgtEl>
                                        <p:attrNameLst>
                                          <p:attrName>style.visibility</p:attrName>
                                        </p:attrNameLst>
                                      </p:cBhvr>
                                      <p:to>
                                        <p:strVal val="visible"/>
                                      </p:to>
                                    </p:set>
                                    <p:anim calcmode="lin" valueType="num">
                                      <p:cBhvr>
                                        <p:cTn id="31" dur="1000" fill="hold"/>
                                        <p:tgtEl>
                                          <p:spTgt spid="4">
                                            <p:txEl>
                                              <p:pRg st="2" end="2"/>
                                            </p:txEl>
                                          </p:spTgt>
                                        </p:tgtEl>
                                        <p:attrNameLst>
                                          <p:attrName>ppt_w</p:attrName>
                                        </p:attrNameLst>
                                      </p:cBhvr>
                                      <p:tavLst>
                                        <p:tav tm="0">
                                          <p:val>
                                            <p:strVal val="#ppt_w*0.70"/>
                                          </p:val>
                                        </p:tav>
                                        <p:tav tm="100000">
                                          <p:val>
                                            <p:strVal val="#ppt_w"/>
                                          </p:val>
                                        </p:tav>
                                      </p:tavLst>
                                    </p:anim>
                                    <p:anim calcmode="lin" valueType="num">
                                      <p:cBhvr>
                                        <p:cTn id="32" dur="1000" fill="hold"/>
                                        <p:tgtEl>
                                          <p:spTgt spid="4">
                                            <p:txEl>
                                              <p:pRg st="2" end="2"/>
                                            </p:txEl>
                                          </p:spTgt>
                                        </p:tgtEl>
                                        <p:attrNameLst>
                                          <p:attrName>ppt_h</p:attrName>
                                        </p:attrNameLst>
                                      </p:cBhvr>
                                      <p:tavLst>
                                        <p:tav tm="0">
                                          <p:val>
                                            <p:strVal val="#ppt_h"/>
                                          </p:val>
                                        </p:tav>
                                        <p:tav tm="100000">
                                          <p:val>
                                            <p:strVal val="#ppt_h"/>
                                          </p:val>
                                        </p:tav>
                                      </p:tavLst>
                                    </p:anim>
                                    <p:animEffect transition="in" filter="fade">
                                      <p:cBhvr>
                                        <p:cTn id="33" dur="1000"/>
                                        <p:tgtEl>
                                          <p:spTgt spid="4">
                                            <p:txEl>
                                              <p:pRg st="2" end="2"/>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55" presetClass="entr" presetSubtype="0" fill="hold" nodeType="clickEffect">
                                  <p:stCondLst>
                                    <p:cond delay="0"/>
                                  </p:stCondLst>
                                  <p:childTnLst>
                                    <p:set>
                                      <p:cBhvr>
                                        <p:cTn id="37" dur="1" fill="hold">
                                          <p:stCondLst>
                                            <p:cond delay="0"/>
                                          </p:stCondLst>
                                        </p:cTn>
                                        <p:tgtEl>
                                          <p:spTgt spid="4">
                                            <p:txEl>
                                              <p:pRg st="3" end="3"/>
                                            </p:txEl>
                                          </p:spTgt>
                                        </p:tgtEl>
                                        <p:attrNameLst>
                                          <p:attrName>style.visibility</p:attrName>
                                        </p:attrNameLst>
                                      </p:cBhvr>
                                      <p:to>
                                        <p:strVal val="visible"/>
                                      </p:to>
                                    </p:set>
                                    <p:anim calcmode="lin" valueType="num">
                                      <p:cBhvr>
                                        <p:cTn id="38" dur="1000" fill="hold"/>
                                        <p:tgtEl>
                                          <p:spTgt spid="4">
                                            <p:txEl>
                                              <p:pRg st="3" end="3"/>
                                            </p:txEl>
                                          </p:spTgt>
                                        </p:tgtEl>
                                        <p:attrNameLst>
                                          <p:attrName>ppt_w</p:attrName>
                                        </p:attrNameLst>
                                      </p:cBhvr>
                                      <p:tavLst>
                                        <p:tav tm="0">
                                          <p:val>
                                            <p:strVal val="#ppt_w*0.70"/>
                                          </p:val>
                                        </p:tav>
                                        <p:tav tm="100000">
                                          <p:val>
                                            <p:strVal val="#ppt_w"/>
                                          </p:val>
                                        </p:tav>
                                      </p:tavLst>
                                    </p:anim>
                                    <p:anim calcmode="lin" valueType="num">
                                      <p:cBhvr>
                                        <p:cTn id="39" dur="1000" fill="hold"/>
                                        <p:tgtEl>
                                          <p:spTgt spid="4">
                                            <p:txEl>
                                              <p:pRg st="3" end="3"/>
                                            </p:txEl>
                                          </p:spTgt>
                                        </p:tgtEl>
                                        <p:attrNameLst>
                                          <p:attrName>ppt_h</p:attrName>
                                        </p:attrNameLst>
                                      </p:cBhvr>
                                      <p:tavLst>
                                        <p:tav tm="0">
                                          <p:val>
                                            <p:strVal val="#ppt_h"/>
                                          </p:val>
                                        </p:tav>
                                        <p:tav tm="100000">
                                          <p:val>
                                            <p:strVal val="#ppt_h"/>
                                          </p:val>
                                        </p:tav>
                                      </p:tavLst>
                                    </p:anim>
                                    <p:animEffect transition="in" filter="fade">
                                      <p:cBhvr>
                                        <p:cTn id="40" dur="10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23528" y="260648"/>
            <a:ext cx="8101408" cy="576064"/>
          </a:xfrm>
        </p:spPr>
        <p:txBody>
          <a:bodyPr>
            <a:noAutofit/>
          </a:bodyPr>
          <a:lstStyle/>
          <a:p>
            <a:pPr fontAlgn="base"/>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Adolescenza e scuola</a:t>
            </a:r>
            <a:br>
              <a:rPr lang="it-IT" sz="4000" b="1" dirty="0" smtClean="0">
                <a:solidFill>
                  <a:srgbClr val="FF0000"/>
                </a:solidFill>
              </a:rPr>
            </a:br>
            <a:r>
              <a:rPr lang="it-IT" sz="4000" b="1" dirty="0" smtClean="0">
                <a:solidFill>
                  <a:srgbClr val="FF0000"/>
                </a:solidFill>
              </a:rPr>
              <a:t/>
            </a:r>
            <a:br>
              <a:rPr lang="it-IT" sz="4000" b="1" dirty="0" smtClean="0">
                <a:solidFill>
                  <a:srgbClr val="FF0000"/>
                </a:solidFill>
              </a:rPr>
            </a:br>
            <a:endParaRPr lang="it-IT" sz="4000" b="1" dirty="0">
              <a:solidFill>
                <a:srgbClr val="FF0000"/>
              </a:solidFill>
            </a:endParaRPr>
          </a:p>
        </p:txBody>
      </p:sp>
      <p:sp>
        <p:nvSpPr>
          <p:cNvPr id="4" name="CasellaDiTesto 3"/>
          <p:cNvSpPr txBox="1"/>
          <p:nvPr/>
        </p:nvSpPr>
        <p:spPr>
          <a:xfrm>
            <a:off x="395536" y="1484784"/>
            <a:ext cx="8352928" cy="4247317"/>
          </a:xfrm>
          <a:prstGeom prst="rect">
            <a:avLst/>
          </a:prstGeom>
          <a:solidFill>
            <a:srgbClr val="FFFF00"/>
          </a:solidFill>
          <a:ln w="25400">
            <a:solidFill>
              <a:schemeClr val="accent1"/>
            </a:solidFill>
          </a:ln>
        </p:spPr>
        <p:txBody>
          <a:bodyPr wrap="square" rtlCol="0">
            <a:spAutoFit/>
          </a:bodyPr>
          <a:lstStyle/>
          <a:p>
            <a:pPr algn="just"/>
            <a:r>
              <a:rPr lang="it-IT" b="1" dirty="0" smtClean="0">
                <a:solidFill>
                  <a:srgbClr val="FF0000"/>
                </a:solidFill>
              </a:rPr>
              <a:t>Promettere la libera uscita </a:t>
            </a:r>
            <a:r>
              <a:rPr lang="it-IT" dirty="0" smtClean="0"/>
              <a:t>il sabato sera o comprare uno scooter solo in cambio di buoni voti a scuola, è una ricompensa efficace a breve termine. E’ giusto trovare un equilibrio e far capire ai propri figli l’importanza dello studio, per se stessi e non per gli altri; studiare per la vita e non per i regali che si desiderano. </a:t>
            </a:r>
          </a:p>
          <a:p>
            <a:pPr algn="just"/>
            <a:endParaRPr lang="it-IT" b="1" dirty="0" smtClean="0">
              <a:solidFill>
                <a:srgbClr val="FF0000"/>
              </a:solidFill>
            </a:endParaRPr>
          </a:p>
          <a:p>
            <a:pPr algn="just"/>
            <a:r>
              <a:rPr lang="it-IT" b="1" dirty="0" smtClean="0">
                <a:solidFill>
                  <a:srgbClr val="FF0000"/>
                </a:solidFill>
              </a:rPr>
              <a:t>Quando rientra a casa lo “interroghi” </a:t>
            </a:r>
            <a:r>
              <a:rPr lang="it-IT" dirty="0" smtClean="0"/>
              <a:t>su cosa ha fatto tutto il giorno senza domande specifiche su brutti e belli voti. Altrimenti la valutazione diventa l’unico motivo per andare a scuola. Tuo figlio è anche altro! </a:t>
            </a:r>
          </a:p>
          <a:p>
            <a:pPr algn="just"/>
            <a:endParaRPr lang="it-IT" dirty="0" smtClean="0"/>
          </a:p>
          <a:p>
            <a:pPr algn="just"/>
            <a:r>
              <a:rPr lang="it-IT" b="1" dirty="0" smtClean="0">
                <a:solidFill>
                  <a:srgbClr val="FF0000"/>
                </a:solidFill>
              </a:rPr>
              <a:t>Come ricompense positive</a:t>
            </a:r>
            <a:r>
              <a:rPr lang="it-IT" dirty="0" smtClean="0"/>
              <a:t> per motivarlo durante lo studio, potresti dire:</a:t>
            </a:r>
          </a:p>
          <a:p>
            <a:pPr lvl="0" algn="just">
              <a:buFont typeface="Arial" pitchFamily="34" charset="0"/>
              <a:buChar char="•"/>
            </a:pPr>
            <a:r>
              <a:rPr lang="it-IT" dirty="0" smtClean="0"/>
              <a:t> </a:t>
            </a:r>
            <a:r>
              <a:rPr lang="it-IT" dirty="0" smtClean="0"/>
              <a:t> Hai </a:t>
            </a:r>
            <a:r>
              <a:rPr lang="it-IT" dirty="0" smtClean="0"/>
              <a:t>la scrivania e gli appunti sempre ordinati</a:t>
            </a:r>
          </a:p>
          <a:p>
            <a:pPr lvl="0" algn="just">
              <a:buFont typeface="Arial" pitchFamily="34" charset="0"/>
              <a:buChar char="•"/>
            </a:pPr>
            <a:r>
              <a:rPr lang="it-IT" dirty="0" smtClean="0"/>
              <a:t> </a:t>
            </a:r>
            <a:r>
              <a:rPr lang="it-IT" dirty="0" smtClean="0"/>
              <a:t> Sei </a:t>
            </a:r>
            <a:r>
              <a:rPr lang="it-IT" dirty="0" smtClean="0"/>
              <a:t>riuscito a ripetere tutte le poesie a voce alta senza fermarti</a:t>
            </a:r>
          </a:p>
          <a:p>
            <a:pPr marL="179388" lvl="0" indent="-179388" algn="just">
              <a:buFont typeface="Arial" pitchFamily="34" charset="0"/>
              <a:buChar char="•"/>
            </a:pPr>
            <a:r>
              <a:rPr lang="it-IT" dirty="0" smtClean="0"/>
              <a:t>Ho </a:t>
            </a:r>
            <a:r>
              <a:rPr lang="it-IT" dirty="0" smtClean="0"/>
              <a:t>notato che ieri sei rimasto a studiare, nonostante ti sarebbe piaciuto uscire con gli amici</a:t>
            </a:r>
          </a:p>
          <a:p>
            <a:pPr lvl="0" algn="just">
              <a:buFont typeface="Arial" pitchFamily="34" charset="0"/>
              <a:buChar char="•"/>
            </a:pPr>
            <a:r>
              <a:rPr lang="it-IT" dirty="0" smtClean="0"/>
              <a:t> </a:t>
            </a:r>
            <a:r>
              <a:rPr lang="it-IT" dirty="0" smtClean="0"/>
              <a:t> Sei </a:t>
            </a:r>
            <a:r>
              <a:rPr lang="it-IT" dirty="0" smtClean="0"/>
              <a:t>stato bravo a finire l’esercizio in 30 minuti</a:t>
            </a:r>
            <a:endParaRPr lang="it-IT" dirty="0"/>
          </a:p>
        </p:txBody>
      </p:sp>
      <p:sp>
        <p:nvSpPr>
          <p:cNvPr id="6" name="Segnaposto data 5"/>
          <p:cNvSpPr>
            <a:spLocks noGrp="1"/>
          </p:cNvSpPr>
          <p:nvPr>
            <p:ph type="dt" sz="half" idx="10"/>
          </p:nvPr>
        </p:nvSpPr>
        <p:spPr/>
        <p:txBody>
          <a:bodyPr/>
          <a:lstStyle/>
          <a:p>
            <a:fld id="{41DC2ECD-F6A0-4678-B939-D966137B40D6}" type="datetime1">
              <a:rPr lang="it-IT" smtClean="0"/>
              <a:pPr/>
              <a:t>09/12/2019</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8</a:t>
            </a:fld>
            <a:endParaRPr lang="it-IT"/>
          </a:p>
        </p:txBody>
      </p:sp>
      <p:sp>
        <p:nvSpPr>
          <p:cNvPr id="8" name="CasellaDiTesto 7"/>
          <p:cNvSpPr txBox="1"/>
          <p:nvPr/>
        </p:nvSpPr>
        <p:spPr>
          <a:xfrm>
            <a:off x="1115616" y="980728"/>
            <a:ext cx="6624736" cy="461665"/>
          </a:xfrm>
          <a:prstGeom prst="rect">
            <a:avLst/>
          </a:prstGeom>
          <a:noFill/>
        </p:spPr>
        <p:txBody>
          <a:bodyPr wrap="square" rtlCol="0">
            <a:spAutoFit/>
          </a:bodyPr>
          <a:lstStyle/>
          <a:p>
            <a:pPr algn="ctr"/>
            <a:r>
              <a:rPr lang="it-IT" sz="2400" b="1" dirty="0" smtClean="0">
                <a:solidFill>
                  <a:srgbClr val="0070C0"/>
                </a:solidFill>
              </a:rPr>
              <a:t>5. </a:t>
            </a:r>
            <a:r>
              <a:rPr lang="it-IT" sz="2400" b="1" dirty="0" smtClean="0">
                <a:solidFill>
                  <a:srgbClr val="0070C0"/>
                </a:solidFill>
              </a:rPr>
              <a:t>Dare ricompense </a:t>
            </a:r>
            <a:r>
              <a:rPr lang="it-IT" sz="2400" b="1" dirty="0" smtClean="0">
                <a:solidFill>
                  <a:srgbClr val="0070C0"/>
                </a:solidFill>
              </a:rPr>
              <a:t>positive</a:t>
            </a:r>
            <a:endParaRPr lang="it-IT" sz="2400" b="1"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8"/>
                                        </p:tgtEl>
                                        <p:attrNameLst>
                                          <p:attrName>ppt_y</p:attrName>
                                        </p:attrNameLst>
                                      </p:cBhvr>
                                      <p:tavLst>
                                        <p:tav tm="0">
                                          <p:val>
                                            <p:strVal val="#ppt_y"/>
                                          </p:val>
                                        </p:tav>
                                        <p:tav tm="100000">
                                          <p:val>
                                            <p:strVal val="#ppt_y"/>
                                          </p:val>
                                        </p:tav>
                                      </p:tavLst>
                                    </p:anim>
                                    <p:anim calcmode="lin" valueType="num">
                                      <p:cBhvr>
                                        <p:cTn id="9"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55" presetClass="entr" presetSubtype="0" fill="hold" nodeType="clickEffect">
                                  <p:stCondLst>
                                    <p:cond delay="0"/>
                                  </p:stCondLst>
                                  <p:childTnLst>
                                    <p:set>
                                      <p:cBhvr>
                                        <p:cTn id="15" dur="1" fill="hold">
                                          <p:stCondLst>
                                            <p:cond delay="0"/>
                                          </p:stCondLst>
                                        </p:cTn>
                                        <p:tgtEl>
                                          <p:spTgt spid="4">
                                            <p:txEl>
                                              <p:pRg st="0" end="0"/>
                                            </p:txEl>
                                          </p:spTgt>
                                        </p:tgtEl>
                                        <p:attrNameLst>
                                          <p:attrName>style.visibility</p:attrName>
                                        </p:attrNameLst>
                                      </p:cBhvr>
                                      <p:to>
                                        <p:strVal val="visible"/>
                                      </p:to>
                                    </p:set>
                                    <p:anim calcmode="lin" valueType="num">
                                      <p:cBhvr>
                                        <p:cTn id="16" dur="1000" fill="hold"/>
                                        <p:tgtEl>
                                          <p:spTgt spid="4">
                                            <p:txEl>
                                              <p:pRg st="0" end="0"/>
                                            </p:txEl>
                                          </p:spTgt>
                                        </p:tgtEl>
                                        <p:attrNameLst>
                                          <p:attrName>ppt_w</p:attrName>
                                        </p:attrNameLst>
                                      </p:cBhvr>
                                      <p:tavLst>
                                        <p:tav tm="0">
                                          <p:val>
                                            <p:strVal val="#ppt_w*0.70"/>
                                          </p:val>
                                        </p:tav>
                                        <p:tav tm="100000">
                                          <p:val>
                                            <p:strVal val="#ppt_w"/>
                                          </p:val>
                                        </p:tav>
                                      </p:tavLst>
                                    </p:anim>
                                    <p:anim calcmode="lin" valueType="num">
                                      <p:cBhvr>
                                        <p:cTn id="17" dur="1000" fill="hold"/>
                                        <p:tgtEl>
                                          <p:spTgt spid="4">
                                            <p:txEl>
                                              <p:pRg st="0" end="0"/>
                                            </p:txEl>
                                          </p:spTgt>
                                        </p:tgtEl>
                                        <p:attrNameLst>
                                          <p:attrName>ppt_h</p:attrName>
                                        </p:attrNameLst>
                                      </p:cBhvr>
                                      <p:tavLst>
                                        <p:tav tm="0">
                                          <p:val>
                                            <p:strVal val="#ppt_h"/>
                                          </p:val>
                                        </p:tav>
                                        <p:tav tm="100000">
                                          <p:val>
                                            <p:strVal val="#ppt_h"/>
                                          </p:val>
                                        </p:tav>
                                      </p:tavLst>
                                    </p:anim>
                                    <p:animEffect transition="in" filter="fade">
                                      <p:cBhvr>
                                        <p:cTn id="18" dur="1000"/>
                                        <p:tgtEl>
                                          <p:spTgt spid="4">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55" presetClass="entr" presetSubtype="0" fill="hold" nodeType="clickEffect">
                                  <p:stCondLst>
                                    <p:cond delay="0"/>
                                  </p:stCondLst>
                                  <p:childTnLst>
                                    <p:set>
                                      <p:cBhvr>
                                        <p:cTn id="22" dur="1" fill="hold">
                                          <p:stCondLst>
                                            <p:cond delay="0"/>
                                          </p:stCondLst>
                                        </p:cTn>
                                        <p:tgtEl>
                                          <p:spTgt spid="4">
                                            <p:txEl>
                                              <p:pRg st="2" end="2"/>
                                            </p:txEl>
                                          </p:spTgt>
                                        </p:tgtEl>
                                        <p:attrNameLst>
                                          <p:attrName>style.visibility</p:attrName>
                                        </p:attrNameLst>
                                      </p:cBhvr>
                                      <p:to>
                                        <p:strVal val="visible"/>
                                      </p:to>
                                    </p:set>
                                    <p:anim calcmode="lin" valueType="num">
                                      <p:cBhvr>
                                        <p:cTn id="23" dur="1000" fill="hold"/>
                                        <p:tgtEl>
                                          <p:spTgt spid="4">
                                            <p:txEl>
                                              <p:pRg st="2" end="2"/>
                                            </p:txEl>
                                          </p:spTgt>
                                        </p:tgtEl>
                                        <p:attrNameLst>
                                          <p:attrName>ppt_w</p:attrName>
                                        </p:attrNameLst>
                                      </p:cBhvr>
                                      <p:tavLst>
                                        <p:tav tm="0">
                                          <p:val>
                                            <p:strVal val="#ppt_w*0.70"/>
                                          </p:val>
                                        </p:tav>
                                        <p:tav tm="100000">
                                          <p:val>
                                            <p:strVal val="#ppt_w"/>
                                          </p:val>
                                        </p:tav>
                                      </p:tavLst>
                                    </p:anim>
                                    <p:anim calcmode="lin" valueType="num">
                                      <p:cBhvr>
                                        <p:cTn id="24" dur="1000" fill="hold"/>
                                        <p:tgtEl>
                                          <p:spTgt spid="4">
                                            <p:txEl>
                                              <p:pRg st="2" end="2"/>
                                            </p:txEl>
                                          </p:spTgt>
                                        </p:tgtEl>
                                        <p:attrNameLst>
                                          <p:attrName>ppt_h</p:attrName>
                                        </p:attrNameLst>
                                      </p:cBhvr>
                                      <p:tavLst>
                                        <p:tav tm="0">
                                          <p:val>
                                            <p:strVal val="#ppt_h"/>
                                          </p:val>
                                        </p:tav>
                                        <p:tav tm="100000">
                                          <p:val>
                                            <p:strVal val="#ppt_h"/>
                                          </p:val>
                                        </p:tav>
                                      </p:tavLst>
                                    </p:anim>
                                    <p:animEffect transition="in" filter="fade">
                                      <p:cBhvr>
                                        <p:cTn id="25" dur="1000"/>
                                        <p:tgtEl>
                                          <p:spTgt spid="4">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55" presetClass="entr" presetSubtype="0" fill="hold" nodeType="clickEffect">
                                  <p:stCondLst>
                                    <p:cond delay="0"/>
                                  </p:stCondLst>
                                  <p:childTnLst>
                                    <p:set>
                                      <p:cBhvr>
                                        <p:cTn id="29" dur="1" fill="hold">
                                          <p:stCondLst>
                                            <p:cond delay="0"/>
                                          </p:stCondLst>
                                        </p:cTn>
                                        <p:tgtEl>
                                          <p:spTgt spid="4">
                                            <p:txEl>
                                              <p:pRg st="4" end="4"/>
                                            </p:txEl>
                                          </p:spTgt>
                                        </p:tgtEl>
                                        <p:attrNameLst>
                                          <p:attrName>style.visibility</p:attrName>
                                        </p:attrNameLst>
                                      </p:cBhvr>
                                      <p:to>
                                        <p:strVal val="visible"/>
                                      </p:to>
                                    </p:set>
                                    <p:anim calcmode="lin" valueType="num">
                                      <p:cBhvr>
                                        <p:cTn id="30" dur="1000" fill="hold"/>
                                        <p:tgtEl>
                                          <p:spTgt spid="4">
                                            <p:txEl>
                                              <p:pRg st="4" end="4"/>
                                            </p:txEl>
                                          </p:spTgt>
                                        </p:tgtEl>
                                        <p:attrNameLst>
                                          <p:attrName>ppt_w</p:attrName>
                                        </p:attrNameLst>
                                      </p:cBhvr>
                                      <p:tavLst>
                                        <p:tav tm="0">
                                          <p:val>
                                            <p:strVal val="#ppt_w*0.70"/>
                                          </p:val>
                                        </p:tav>
                                        <p:tav tm="100000">
                                          <p:val>
                                            <p:strVal val="#ppt_w"/>
                                          </p:val>
                                        </p:tav>
                                      </p:tavLst>
                                    </p:anim>
                                    <p:anim calcmode="lin" valueType="num">
                                      <p:cBhvr>
                                        <p:cTn id="31" dur="1000" fill="hold"/>
                                        <p:tgtEl>
                                          <p:spTgt spid="4">
                                            <p:txEl>
                                              <p:pRg st="4" end="4"/>
                                            </p:txEl>
                                          </p:spTgt>
                                        </p:tgtEl>
                                        <p:attrNameLst>
                                          <p:attrName>ppt_h</p:attrName>
                                        </p:attrNameLst>
                                      </p:cBhvr>
                                      <p:tavLst>
                                        <p:tav tm="0">
                                          <p:val>
                                            <p:strVal val="#ppt_h"/>
                                          </p:val>
                                        </p:tav>
                                        <p:tav tm="100000">
                                          <p:val>
                                            <p:strVal val="#ppt_h"/>
                                          </p:val>
                                        </p:tav>
                                      </p:tavLst>
                                    </p:anim>
                                    <p:animEffect transition="in" filter="fade">
                                      <p:cBhvr>
                                        <p:cTn id="32" dur="1000"/>
                                        <p:tgtEl>
                                          <p:spTgt spid="4">
                                            <p:txEl>
                                              <p:pRg st="4" end="4"/>
                                            </p:txEl>
                                          </p:spTgt>
                                        </p:tgtEl>
                                      </p:cBhvr>
                                    </p:animEffect>
                                  </p:childTnLst>
                                </p:cTn>
                              </p:par>
                              <p:par>
                                <p:cTn id="33" presetID="55" presetClass="entr" presetSubtype="0" fill="hold" nodeType="withEffect">
                                  <p:stCondLst>
                                    <p:cond delay="0"/>
                                  </p:stCondLst>
                                  <p:childTnLst>
                                    <p:set>
                                      <p:cBhvr>
                                        <p:cTn id="34" dur="1" fill="hold">
                                          <p:stCondLst>
                                            <p:cond delay="0"/>
                                          </p:stCondLst>
                                        </p:cTn>
                                        <p:tgtEl>
                                          <p:spTgt spid="4">
                                            <p:txEl>
                                              <p:pRg st="5" end="5"/>
                                            </p:txEl>
                                          </p:spTgt>
                                        </p:tgtEl>
                                        <p:attrNameLst>
                                          <p:attrName>style.visibility</p:attrName>
                                        </p:attrNameLst>
                                      </p:cBhvr>
                                      <p:to>
                                        <p:strVal val="visible"/>
                                      </p:to>
                                    </p:set>
                                    <p:anim calcmode="lin" valueType="num">
                                      <p:cBhvr>
                                        <p:cTn id="35" dur="1000" fill="hold"/>
                                        <p:tgtEl>
                                          <p:spTgt spid="4">
                                            <p:txEl>
                                              <p:pRg st="5" end="5"/>
                                            </p:txEl>
                                          </p:spTgt>
                                        </p:tgtEl>
                                        <p:attrNameLst>
                                          <p:attrName>ppt_w</p:attrName>
                                        </p:attrNameLst>
                                      </p:cBhvr>
                                      <p:tavLst>
                                        <p:tav tm="0">
                                          <p:val>
                                            <p:strVal val="#ppt_w*0.70"/>
                                          </p:val>
                                        </p:tav>
                                        <p:tav tm="100000">
                                          <p:val>
                                            <p:strVal val="#ppt_w"/>
                                          </p:val>
                                        </p:tav>
                                      </p:tavLst>
                                    </p:anim>
                                    <p:anim calcmode="lin" valueType="num">
                                      <p:cBhvr>
                                        <p:cTn id="36" dur="1000" fill="hold"/>
                                        <p:tgtEl>
                                          <p:spTgt spid="4">
                                            <p:txEl>
                                              <p:pRg st="5" end="5"/>
                                            </p:txEl>
                                          </p:spTgt>
                                        </p:tgtEl>
                                        <p:attrNameLst>
                                          <p:attrName>ppt_h</p:attrName>
                                        </p:attrNameLst>
                                      </p:cBhvr>
                                      <p:tavLst>
                                        <p:tav tm="0">
                                          <p:val>
                                            <p:strVal val="#ppt_h"/>
                                          </p:val>
                                        </p:tav>
                                        <p:tav tm="100000">
                                          <p:val>
                                            <p:strVal val="#ppt_h"/>
                                          </p:val>
                                        </p:tav>
                                      </p:tavLst>
                                    </p:anim>
                                    <p:animEffect transition="in" filter="fade">
                                      <p:cBhvr>
                                        <p:cTn id="37" dur="1000"/>
                                        <p:tgtEl>
                                          <p:spTgt spid="4">
                                            <p:txEl>
                                              <p:pRg st="5" end="5"/>
                                            </p:txEl>
                                          </p:spTgt>
                                        </p:tgtEl>
                                      </p:cBhvr>
                                    </p:animEffect>
                                  </p:childTnLst>
                                </p:cTn>
                              </p:par>
                              <p:par>
                                <p:cTn id="38" presetID="55" presetClass="entr" presetSubtype="0" fill="hold" nodeType="withEffect">
                                  <p:stCondLst>
                                    <p:cond delay="0"/>
                                  </p:stCondLst>
                                  <p:childTnLst>
                                    <p:set>
                                      <p:cBhvr>
                                        <p:cTn id="39" dur="1" fill="hold">
                                          <p:stCondLst>
                                            <p:cond delay="0"/>
                                          </p:stCondLst>
                                        </p:cTn>
                                        <p:tgtEl>
                                          <p:spTgt spid="4">
                                            <p:txEl>
                                              <p:pRg st="6" end="6"/>
                                            </p:txEl>
                                          </p:spTgt>
                                        </p:tgtEl>
                                        <p:attrNameLst>
                                          <p:attrName>style.visibility</p:attrName>
                                        </p:attrNameLst>
                                      </p:cBhvr>
                                      <p:to>
                                        <p:strVal val="visible"/>
                                      </p:to>
                                    </p:set>
                                    <p:anim calcmode="lin" valueType="num">
                                      <p:cBhvr>
                                        <p:cTn id="40" dur="1000" fill="hold"/>
                                        <p:tgtEl>
                                          <p:spTgt spid="4">
                                            <p:txEl>
                                              <p:pRg st="6" end="6"/>
                                            </p:txEl>
                                          </p:spTgt>
                                        </p:tgtEl>
                                        <p:attrNameLst>
                                          <p:attrName>ppt_w</p:attrName>
                                        </p:attrNameLst>
                                      </p:cBhvr>
                                      <p:tavLst>
                                        <p:tav tm="0">
                                          <p:val>
                                            <p:strVal val="#ppt_w*0.70"/>
                                          </p:val>
                                        </p:tav>
                                        <p:tav tm="100000">
                                          <p:val>
                                            <p:strVal val="#ppt_w"/>
                                          </p:val>
                                        </p:tav>
                                      </p:tavLst>
                                    </p:anim>
                                    <p:anim calcmode="lin" valueType="num">
                                      <p:cBhvr>
                                        <p:cTn id="41" dur="1000" fill="hold"/>
                                        <p:tgtEl>
                                          <p:spTgt spid="4">
                                            <p:txEl>
                                              <p:pRg st="6" end="6"/>
                                            </p:txEl>
                                          </p:spTgt>
                                        </p:tgtEl>
                                        <p:attrNameLst>
                                          <p:attrName>ppt_h</p:attrName>
                                        </p:attrNameLst>
                                      </p:cBhvr>
                                      <p:tavLst>
                                        <p:tav tm="0">
                                          <p:val>
                                            <p:strVal val="#ppt_h"/>
                                          </p:val>
                                        </p:tav>
                                        <p:tav tm="100000">
                                          <p:val>
                                            <p:strVal val="#ppt_h"/>
                                          </p:val>
                                        </p:tav>
                                      </p:tavLst>
                                    </p:anim>
                                    <p:animEffect transition="in" filter="fade">
                                      <p:cBhvr>
                                        <p:cTn id="42" dur="1000"/>
                                        <p:tgtEl>
                                          <p:spTgt spid="4">
                                            <p:txEl>
                                              <p:pRg st="6" end="6"/>
                                            </p:txEl>
                                          </p:spTgt>
                                        </p:tgtEl>
                                      </p:cBhvr>
                                    </p:animEffect>
                                  </p:childTnLst>
                                </p:cTn>
                              </p:par>
                              <p:par>
                                <p:cTn id="43" presetID="55" presetClass="entr" presetSubtype="0" fill="hold" nodeType="withEffect">
                                  <p:stCondLst>
                                    <p:cond delay="0"/>
                                  </p:stCondLst>
                                  <p:childTnLst>
                                    <p:set>
                                      <p:cBhvr>
                                        <p:cTn id="44" dur="1" fill="hold">
                                          <p:stCondLst>
                                            <p:cond delay="0"/>
                                          </p:stCondLst>
                                        </p:cTn>
                                        <p:tgtEl>
                                          <p:spTgt spid="4">
                                            <p:txEl>
                                              <p:pRg st="7" end="7"/>
                                            </p:txEl>
                                          </p:spTgt>
                                        </p:tgtEl>
                                        <p:attrNameLst>
                                          <p:attrName>style.visibility</p:attrName>
                                        </p:attrNameLst>
                                      </p:cBhvr>
                                      <p:to>
                                        <p:strVal val="visible"/>
                                      </p:to>
                                    </p:set>
                                    <p:anim calcmode="lin" valueType="num">
                                      <p:cBhvr>
                                        <p:cTn id="45" dur="1000" fill="hold"/>
                                        <p:tgtEl>
                                          <p:spTgt spid="4">
                                            <p:txEl>
                                              <p:pRg st="7" end="7"/>
                                            </p:txEl>
                                          </p:spTgt>
                                        </p:tgtEl>
                                        <p:attrNameLst>
                                          <p:attrName>ppt_w</p:attrName>
                                        </p:attrNameLst>
                                      </p:cBhvr>
                                      <p:tavLst>
                                        <p:tav tm="0">
                                          <p:val>
                                            <p:strVal val="#ppt_w*0.70"/>
                                          </p:val>
                                        </p:tav>
                                        <p:tav tm="100000">
                                          <p:val>
                                            <p:strVal val="#ppt_w"/>
                                          </p:val>
                                        </p:tav>
                                      </p:tavLst>
                                    </p:anim>
                                    <p:anim calcmode="lin" valueType="num">
                                      <p:cBhvr>
                                        <p:cTn id="46" dur="1000" fill="hold"/>
                                        <p:tgtEl>
                                          <p:spTgt spid="4">
                                            <p:txEl>
                                              <p:pRg st="7" end="7"/>
                                            </p:txEl>
                                          </p:spTgt>
                                        </p:tgtEl>
                                        <p:attrNameLst>
                                          <p:attrName>ppt_h</p:attrName>
                                        </p:attrNameLst>
                                      </p:cBhvr>
                                      <p:tavLst>
                                        <p:tav tm="0">
                                          <p:val>
                                            <p:strVal val="#ppt_h"/>
                                          </p:val>
                                        </p:tav>
                                        <p:tav tm="100000">
                                          <p:val>
                                            <p:strVal val="#ppt_h"/>
                                          </p:val>
                                        </p:tav>
                                      </p:tavLst>
                                    </p:anim>
                                    <p:animEffect transition="in" filter="fade">
                                      <p:cBhvr>
                                        <p:cTn id="47" dur="1000"/>
                                        <p:tgtEl>
                                          <p:spTgt spid="4">
                                            <p:txEl>
                                              <p:pRg st="7" end="7"/>
                                            </p:txEl>
                                          </p:spTgt>
                                        </p:tgtEl>
                                      </p:cBhvr>
                                    </p:animEffect>
                                  </p:childTnLst>
                                </p:cTn>
                              </p:par>
                              <p:par>
                                <p:cTn id="48" presetID="55" presetClass="entr" presetSubtype="0" fill="hold" nodeType="withEffect">
                                  <p:stCondLst>
                                    <p:cond delay="0"/>
                                  </p:stCondLst>
                                  <p:childTnLst>
                                    <p:set>
                                      <p:cBhvr>
                                        <p:cTn id="49" dur="1" fill="hold">
                                          <p:stCondLst>
                                            <p:cond delay="0"/>
                                          </p:stCondLst>
                                        </p:cTn>
                                        <p:tgtEl>
                                          <p:spTgt spid="4">
                                            <p:txEl>
                                              <p:pRg st="8" end="8"/>
                                            </p:txEl>
                                          </p:spTgt>
                                        </p:tgtEl>
                                        <p:attrNameLst>
                                          <p:attrName>style.visibility</p:attrName>
                                        </p:attrNameLst>
                                      </p:cBhvr>
                                      <p:to>
                                        <p:strVal val="visible"/>
                                      </p:to>
                                    </p:set>
                                    <p:anim calcmode="lin" valueType="num">
                                      <p:cBhvr>
                                        <p:cTn id="50" dur="1000" fill="hold"/>
                                        <p:tgtEl>
                                          <p:spTgt spid="4">
                                            <p:txEl>
                                              <p:pRg st="8" end="8"/>
                                            </p:txEl>
                                          </p:spTgt>
                                        </p:tgtEl>
                                        <p:attrNameLst>
                                          <p:attrName>ppt_w</p:attrName>
                                        </p:attrNameLst>
                                      </p:cBhvr>
                                      <p:tavLst>
                                        <p:tav tm="0">
                                          <p:val>
                                            <p:strVal val="#ppt_w*0.70"/>
                                          </p:val>
                                        </p:tav>
                                        <p:tav tm="100000">
                                          <p:val>
                                            <p:strVal val="#ppt_w"/>
                                          </p:val>
                                        </p:tav>
                                      </p:tavLst>
                                    </p:anim>
                                    <p:anim calcmode="lin" valueType="num">
                                      <p:cBhvr>
                                        <p:cTn id="51" dur="1000" fill="hold"/>
                                        <p:tgtEl>
                                          <p:spTgt spid="4">
                                            <p:txEl>
                                              <p:pRg st="8" end="8"/>
                                            </p:txEl>
                                          </p:spTgt>
                                        </p:tgtEl>
                                        <p:attrNameLst>
                                          <p:attrName>ppt_h</p:attrName>
                                        </p:attrNameLst>
                                      </p:cBhvr>
                                      <p:tavLst>
                                        <p:tav tm="0">
                                          <p:val>
                                            <p:strVal val="#ppt_h"/>
                                          </p:val>
                                        </p:tav>
                                        <p:tav tm="100000">
                                          <p:val>
                                            <p:strVal val="#ppt_h"/>
                                          </p:val>
                                        </p:tav>
                                      </p:tavLst>
                                    </p:anim>
                                    <p:animEffect transition="in" filter="fade">
                                      <p:cBhvr>
                                        <p:cTn id="52" dur="10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23528" y="260648"/>
            <a:ext cx="8101408" cy="576064"/>
          </a:xfrm>
        </p:spPr>
        <p:txBody>
          <a:bodyPr>
            <a:noAutofit/>
          </a:bodyPr>
          <a:lstStyle/>
          <a:p>
            <a:pPr fontAlgn="base"/>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Adolescenza e scuola</a:t>
            </a:r>
            <a:br>
              <a:rPr lang="it-IT" sz="4000" b="1" dirty="0" smtClean="0">
                <a:solidFill>
                  <a:srgbClr val="FF0000"/>
                </a:solidFill>
              </a:rPr>
            </a:br>
            <a:r>
              <a:rPr lang="it-IT" sz="4000" dirty="0" smtClean="0"/>
              <a:t/>
            </a:r>
            <a:br>
              <a:rPr lang="it-IT" sz="4000" dirty="0" smtClean="0"/>
            </a:br>
            <a:r>
              <a:rPr lang="it-IT" sz="4000" b="1" dirty="0" smtClean="0">
                <a:solidFill>
                  <a:srgbClr val="FF0000"/>
                </a:solidFill>
              </a:rPr>
              <a:t/>
            </a:r>
            <a:br>
              <a:rPr lang="it-IT" sz="4000" b="1" dirty="0" smtClean="0">
                <a:solidFill>
                  <a:srgbClr val="FF0000"/>
                </a:solidFill>
              </a:rPr>
            </a:br>
            <a:endParaRPr lang="it-IT" sz="4000" b="1" dirty="0">
              <a:solidFill>
                <a:srgbClr val="FF0000"/>
              </a:solidFill>
            </a:endParaRPr>
          </a:p>
        </p:txBody>
      </p:sp>
      <p:sp>
        <p:nvSpPr>
          <p:cNvPr id="4" name="CasellaDiTesto 3"/>
          <p:cNvSpPr txBox="1"/>
          <p:nvPr/>
        </p:nvSpPr>
        <p:spPr>
          <a:xfrm>
            <a:off x="395536" y="1484784"/>
            <a:ext cx="8352928" cy="4124206"/>
          </a:xfrm>
          <a:prstGeom prst="rect">
            <a:avLst/>
          </a:prstGeom>
          <a:solidFill>
            <a:srgbClr val="FFFF00"/>
          </a:solidFill>
          <a:ln w="25400">
            <a:solidFill>
              <a:schemeClr val="accent1"/>
            </a:solidFill>
          </a:ln>
        </p:spPr>
        <p:txBody>
          <a:bodyPr wrap="square" rtlCol="0">
            <a:spAutoFit/>
          </a:bodyPr>
          <a:lstStyle/>
          <a:p>
            <a:pPr algn="just"/>
            <a:r>
              <a:rPr lang="it-IT" b="1" dirty="0" smtClean="0">
                <a:solidFill>
                  <a:srgbClr val="FF0000"/>
                </a:solidFill>
              </a:rPr>
              <a:t>Parlare con i propri figli </a:t>
            </a:r>
            <a:r>
              <a:rPr lang="it-IT" dirty="0" smtClean="0"/>
              <a:t>è importante per lo studio e la vita in generale. Se instauri un buon dialogo con lui, sarai sempre presente nella sua vita e potrai aiutarlo a migliore le cose, specialmente quando sorgeranno problemi più rilevanti.</a:t>
            </a:r>
          </a:p>
          <a:p>
            <a:pPr algn="just"/>
            <a:endParaRPr lang="it-IT" b="1" dirty="0" smtClean="0"/>
          </a:p>
          <a:p>
            <a:pPr algn="ctr"/>
            <a:r>
              <a:rPr lang="it-IT" sz="2800" b="1" dirty="0" smtClean="0">
                <a:solidFill>
                  <a:srgbClr val="FF0000"/>
                </a:solidFill>
              </a:rPr>
              <a:t>Ecco cosa puoi fare:</a:t>
            </a:r>
            <a:endParaRPr lang="it-IT" sz="2800" dirty="0" smtClean="0">
              <a:solidFill>
                <a:srgbClr val="FF0000"/>
              </a:solidFill>
            </a:endParaRPr>
          </a:p>
          <a:p>
            <a:pPr marL="179388" lvl="0" indent="-179388" algn="just">
              <a:buFont typeface="Arial" pitchFamily="34" charset="0"/>
              <a:buChar char="•"/>
            </a:pPr>
            <a:r>
              <a:rPr lang="it-IT" b="1" dirty="0" smtClean="0">
                <a:solidFill>
                  <a:srgbClr val="FF0000"/>
                </a:solidFill>
              </a:rPr>
              <a:t>Invita</a:t>
            </a:r>
            <a:r>
              <a:rPr lang="it-IT" dirty="0" smtClean="0"/>
              <a:t> </a:t>
            </a:r>
            <a:r>
              <a:rPr lang="it-IT" dirty="0" smtClean="0"/>
              <a:t>tuo figlio a parlare dei suoi studi, delle simpatie, antipatie, sentimenti e delle difficoltà;</a:t>
            </a:r>
          </a:p>
          <a:p>
            <a:pPr lvl="0" algn="just">
              <a:buFont typeface="Arial" pitchFamily="34" charset="0"/>
              <a:buChar char="•"/>
            </a:pPr>
            <a:r>
              <a:rPr lang="it-IT" b="1" dirty="0" smtClean="0">
                <a:solidFill>
                  <a:srgbClr val="FF0000"/>
                </a:solidFill>
              </a:rPr>
              <a:t> </a:t>
            </a:r>
            <a:r>
              <a:rPr lang="it-IT" b="1" dirty="0" smtClean="0">
                <a:solidFill>
                  <a:srgbClr val="FF0000"/>
                </a:solidFill>
              </a:rPr>
              <a:t> Coinvolgilo </a:t>
            </a:r>
            <a:r>
              <a:rPr lang="it-IT" dirty="0" smtClean="0"/>
              <a:t>nelle decisioni familiari e ascolta le sue parole;</a:t>
            </a:r>
          </a:p>
          <a:p>
            <a:pPr marL="179388" lvl="0" indent="-179388" algn="just">
              <a:buFont typeface="Arial" pitchFamily="34" charset="0"/>
              <a:buChar char="•"/>
            </a:pPr>
            <a:r>
              <a:rPr lang="it-IT" b="1" dirty="0" err="1" smtClean="0">
                <a:solidFill>
                  <a:srgbClr val="FF0000"/>
                </a:solidFill>
              </a:rPr>
              <a:t>Abitualo</a:t>
            </a:r>
            <a:r>
              <a:rPr lang="it-IT" dirty="0" smtClean="0"/>
              <a:t> </a:t>
            </a:r>
            <a:r>
              <a:rPr lang="it-IT" dirty="0" smtClean="0"/>
              <a:t>ad avere una comunicazione aperta con gli insegnanti e di esprimersi quando non capisce dei concetti a scuola. Se tuo figlio sarà più partecipe in classe, si sentirà più coinvolto e gli insegnanti avranno modo di valutarlo meglio;</a:t>
            </a:r>
          </a:p>
          <a:p>
            <a:pPr marL="179388" lvl="0" indent="-179388" algn="just">
              <a:buFont typeface="Arial" pitchFamily="34" charset="0"/>
              <a:buChar char="•"/>
            </a:pPr>
            <a:r>
              <a:rPr lang="it-IT" b="1" dirty="0" smtClean="0">
                <a:solidFill>
                  <a:srgbClr val="FF0000"/>
                </a:solidFill>
              </a:rPr>
              <a:t>Condividi</a:t>
            </a:r>
            <a:r>
              <a:rPr lang="it-IT" dirty="0" smtClean="0"/>
              <a:t> </a:t>
            </a:r>
            <a:r>
              <a:rPr lang="it-IT" dirty="0" smtClean="0"/>
              <a:t>con lui ogni idea e sostienilo nelle sue attività extrascolastiche. Gli piace andare a Tennis? Giocare a calcio? Andare a cavallo? Vuole andare a scuola di danza? Suonare la chitarra? Diventa il suo alleato migliore.</a:t>
            </a:r>
            <a:endParaRPr lang="it-IT" dirty="0"/>
          </a:p>
        </p:txBody>
      </p:sp>
      <p:sp>
        <p:nvSpPr>
          <p:cNvPr id="6" name="Segnaposto data 5"/>
          <p:cNvSpPr>
            <a:spLocks noGrp="1"/>
          </p:cNvSpPr>
          <p:nvPr>
            <p:ph type="dt" sz="half" idx="10"/>
          </p:nvPr>
        </p:nvSpPr>
        <p:spPr/>
        <p:txBody>
          <a:bodyPr/>
          <a:lstStyle/>
          <a:p>
            <a:fld id="{3A879CF0-28F0-45BD-8701-3F464BE3632C}" type="datetime1">
              <a:rPr lang="it-IT" smtClean="0"/>
              <a:pPr/>
              <a:t>09/12/2019</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9</a:t>
            </a:fld>
            <a:endParaRPr lang="it-IT"/>
          </a:p>
        </p:txBody>
      </p:sp>
      <p:sp>
        <p:nvSpPr>
          <p:cNvPr id="8" name="CasellaDiTesto 7"/>
          <p:cNvSpPr txBox="1"/>
          <p:nvPr/>
        </p:nvSpPr>
        <p:spPr>
          <a:xfrm>
            <a:off x="1115616" y="980728"/>
            <a:ext cx="6624736" cy="461665"/>
          </a:xfrm>
          <a:prstGeom prst="rect">
            <a:avLst/>
          </a:prstGeom>
          <a:noFill/>
        </p:spPr>
        <p:txBody>
          <a:bodyPr wrap="square" rtlCol="0">
            <a:spAutoFit/>
          </a:bodyPr>
          <a:lstStyle/>
          <a:p>
            <a:pPr algn="ctr"/>
            <a:r>
              <a:rPr lang="it-IT" sz="2400" b="1" dirty="0" smtClean="0">
                <a:solidFill>
                  <a:srgbClr val="0070C0"/>
                </a:solidFill>
              </a:rPr>
              <a:t>6. </a:t>
            </a:r>
            <a:r>
              <a:rPr lang="it-IT" sz="2400" b="1" dirty="0" smtClean="0">
                <a:solidFill>
                  <a:srgbClr val="0070C0"/>
                </a:solidFill>
              </a:rPr>
              <a:t>Cercare il dialogo sempre</a:t>
            </a:r>
            <a:endParaRPr lang="it-IT" sz="2400" b="1"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8"/>
                                        </p:tgtEl>
                                        <p:attrNameLst>
                                          <p:attrName>ppt_y</p:attrName>
                                        </p:attrNameLst>
                                      </p:cBhvr>
                                      <p:tavLst>
                                        <p:tav tm="0">
                                          <p:val>
                                            <p:strVal val="#ppt_y"/>
                                          </p:val>
                                        </p:tav>
                                        <p:tav tm="100000">
                                          <p:val>
                                            <p:strVal val="#ppt_y"/>
                                          </p:val>
                                        </p:tav>
                                      </p:tavLst>
                                    </p:anim>
                                    <p:anim calcmode="lin" valueType="num">
                                      <p:cBhvr>
                                        <p:cTn id="9"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55" presetClass="entr" presetSubtype="0" fill="hold" nodeType="clickEffect">
                                  <p:stCondLst>
                                    <p:cond delay="0"/>
                                  </p:stCondLst>
                                  <p:childTnLst>
                                    <p:set>
                                      <p:cBhvr>
                                        <p:cTn id="15" dur="1" fill="hold">
                                          <p:stCondLst>
                                            <p:cond delay="0"/>
                                          </p:stCondLst>
                                        </p:cTn>
                                        <p:tgtEl>
                                          <p:spTgt spid="4">
                                            <p:txEl>
                                              <p:pRg st="0" end="0"/>
                                            </p:txEl>
                                          </p:spTgt>
                                        </p:tgtEl>
                                        <p:attrNameLst>
                                          <p:attrName>style.visibility</p:attrName>
                                        </p:attrNameLst>
                                      </p:cBhvr>
                                      <p:to>
                                        <p:strVal val="visible"/>
                                      </p:to>
                                    </p:set>
                                    <p:anim calcmode="lin" valueType="num">
                                      <p:cBhvr>
                                        <p:cTn id="16" dur="1000" fill="hold"/>
                                        <p:tgtEl>
                                          <p:spTgt spid="4">
                                            <p:txEl>
                                              <p:pRg st="0" end="0"/>
                                            </p:txEl>
                                          </p:spTgt>
                                        </p:tgtEl>
                                        <p:attrNameLst>
                                          <p:attrName>ppt_w</p:attrName>
                                        </p:attrNameLst>
                                      </p:cBhvr>
                                      <p:tavLst>
                                        <p:tav tm="0">
                                          <p:val>
                                            <p:strVal val="#ppt_w*0.70"/>
                                          </p:val>
                                        </p:tav>
                                        <p:tav tm="100000">
                                          <p:val>
                                            <p:strVal val="#ppt_w"/>
                                          </p:val>
                                        </p:tav>
                                      </p:tavLst>
                                    </p:anim>
                                    <p:anim calcmode="lin" valueType="num">
                                      <p:cBhvr>
                                        <p:cTn id="17" dur="1000" fill="hold"/>
                                        <p:tgtEl>
                                          <p:spTgt spid="4">
                                            <p:txEl>
                                              <p:pRg st="0" end="0"/>
                                            </p:txEl>
                                          </p:spTgt>
                                        </p:tgtEl>
                                        <p:attrNameLst>
                                          <p:attrName>ppt_h</p:attrName>
                                        </p:attrNameLst>
                                      </p:cBhvr>
                                      <p:tavLst>
                                        <p:tav tm="0">
                                          <p:val>
                                            <p:strVal val="#ppt_h"/>
                                          </p:val>
                                        </p:tav>
                                        <p:tav tm="100000">
                                          <p:val>
                                            <p:strVal val="#ppt_h"/>
                                          </p:val>
                                        </p:tav>
                                      </p:tavLst>
                                    </p:anim>
                                    <p:animEffect transition="in" filter="fade">
                                      <p:cBhvr>
                                        <p:cTn id="18" dur="1000"/>
                                        <p:tgtEl>
                                          <p:spTgt spid="4">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55" presetClass="entr" presetSubtype="0" fill="hold" nodeType="clickEffect">
                                  <p:stCondLst>
                                    <p:cond delay="0"/>
                                  </p:stCondLst>
                                  <p:childTnLst>
                                    <p:set>
                                      <p:cBhvr>
                                        <p:cTn id="22" dur="1" fill="hold">
                                          <p:stCondLst>
                                            <p:cond delay="0"/>
                                          </p:stCondLst>
                                        </p:cTn>
                                        <p:tgtEl>
                                          <p:spTgt spid="4">
                                            <p:txEl>
                                              <p:pRg st="2" end="2"/>
                                            </p:txEl>
                                          </p:spTgt>
                                        </p:tgtEl>
                                        <p:attrNameLst>
                                          <p:attrName>style.visibility</p:attrName>
                                        </p:attrNameLst>
                                      </p:cBhvr>
                                      <p:to>
                                        <p:strVal val="visible"/>
                                      </p:to>
                                    </p:set>
                                    <p:anim calcmode="lin" valueType="num">
                                      <p:cBhvr>
                                        <p:cTn id="23" dur="1000" fill="hold"/>
                                        <p:tgtEl>
                                          <p:spTgt spid="4">
                                            <p:txEl>
                                              <p:pRg st="2" end="2"/>
                                            </p:txEl>
                                          </p:spTgt>
                                        </p:tgtEl>
                                        <p:attrNameLst>
                                          <p:attrName>ppt_w</p:attrName>
                                        </p:attrNameLst>
                                      </p:cBhvr>
                                      <p:tavLst>
                                        <p:tav tm="0">
                                          <p:val>
                                            <p:strVal val="#ppt_w*0.70"/>
                                          </p:val>
                                        </p:tav>
                                        <p:tav tm="100000">
                                          <p:val>
                                            <p:strVal val="#ppt_w"/>
                                          </p:val>
                                        </p:tav>
                                      </p:tavLst>
                                    </p:anim>
                                    <p:anim calcmode="lin" valueType="num">
                                      <p:cBhvr>
                                        <p:cTn id="24" dur="1000" fill="hold"/>
                                        <p:tgtEl>
                                          <p:spTgt spid="4">
                                            <p:txEl>
                                              <p:pRg st="2" end="2"/>
                                            </p:txEl>
                                          </p:spTgt>
                                        </p:tgtEl>
                                        <p:attrNameLst>
                                          <p:attrName>ppt_h</p:attrName>
                                        </p:attrNameLst>
                                      </p:cBhvr>
                                      <p:tavLst>
                                        <p:tav tm="0">
                                          <p:val>
                                            <p:strVal val="#ppt_h"/>
                                          </p:val>
                                        </p:tav>
                                        <p:tav tm="100000">
                                          <p:val>
                                            <p:strVal val="#ppt_h"/>
                                          </p:val>
                                        </p:tav>
                                      </p:tavLst>
                                    </p:anim>
                                    <p:animEffect transition="in" filter="fade">
                                      <p:cBhvr>
                                        <p:cTn id="25" dur="1000"/>
                                        <p:tgtEl>
                                          <p:spTgt spid="4">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55" presetClass="entr" presetSubtype="0" fill="hold" nodeType="clickEffect">
                                  <p:stCondLst>
                                    <p:cond delay="0"/>
                                  </p:stCondLst>
                                  <p:childTnLst>
                                    <p:set>
                                      <p:cBhvr>
                                        <p:cTn id="29" dur="1" fill="hold">
                                          <p:stCondLst>
                                            <p:cond delay="0"/>
                                          </p:stCondLst>
                                        </p:cTn>
                                        <p:tgtEl>
                                          <p:spTgt spid="4">
                                            <p:txEl>
                                              <p:pRg st="3" end="3"/>
                                            </p:txEl>
                                          </p:spTgt>
                                        </p:tgtEl>
                                        <p:attrNameLst>
                                          <p:attrName>style.visibility</p:attrName>
                                        </p:attrNameLst>
                                      </p:cBhvr>
                                      <p:to>
                                        <p:strVal val="visible"/>
                                      </p:to>
                                    </p:set>
                                    <p:anim calcmode="lin" valueType="num">
                                      <p:cBhvr>
                                        <p:cTn id="30" dur="1000" fill="hold"/>
                                        <p:tgtEl>
                                          <p:spTgt spid="4">
                                            <p:txEl>
                                              <p:pRg st="3" end="3"/>
                                            </p:txEl>
                                          </p:spTgt>
                                        </p:tgtEl>
                                        <p:attrNameLst>
                                          <p:attrName>ppt_w</p:attrName>
                                        </p:attrNameLst>
                                      </p:cBhvr>
                                      <p:tavLst>
                                        <p:tav tm="0">
                                          <p:val>
                                            <p:strVal val="#ppt_w*0.70"/>
                                          </p:val>
                                        </p:tav>
                                        <p:tav tm="100000">
                                          <p:val>
                                            <p:strVal val="#ppt_w"/>
                                          </p:val>
                                        </p:tav>
                                      </p:tavLst>
                                    </p:anim>
                                    <p:anim calcmode="lin" valueType="num">
                                      <p:cBhvr>
                                        <p:cTn id="31" dur="1000" fill="hold"/>
                                        <p:tgtEl>
                                          <p:spTgt spid="4">
                                            <p:txEl>
                                              <p:pRg st="3" end="3"/>
                                            </p:txEl>
                                          </p:spTgt>
                                        </p:tgtEl>
                                        <p:attrNameLst>
                                          <p:attrName>ppt_h</p:attrName>
                                        </p:attrNameLst>
                                      </p:cBhvr>
                                      <p:tavLst>
                                        <p:tav tm="0">
                                          <p:val>
                                            <p:strVal val="#ppt_h"/>
                                          </p:val>
                                        </p:tav>
                                        <p:tav tm="100000">
                                          <p:val>
                                            <p:strVal val="#ppt_h"/>
                                          </p:val>
                                        </p:tav>
                                      </p:tavLst>
                                    </p:anim>
                                    <p:animEffect transition="in" filter="fade">
                                      <p:cBhvr>
                                        <p:cTn id="32" dur="1000"/>
                                        <p:tgtEl>
                                          <p:spTgt spid="4">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5" presetClass="entr" presetSubtype="0" fill="hold" nodeType="clickEffect">
                                  <p:stCondLst>
                                    <p:cond delay="0"/>
                                  </p:stCondLst>
                                  <p:childTnLst>
                                    <p:set>
                                      <p:cBhvr>
                                        <p:cTn id="36" dur="1" fill="hold">
                                          <p:stCondLst>
                                            <p:cond delay="0"/>
                                          </p:stCondLst>
                                        </p:cTn>
                                        <p:tgtEl>
                                          <p:spTgt spid="4">
                                            <p:txEl>
                                              <p:pRg st="4" end="4"/>
                                            </p:txEl>
                                          </p:spTgt>
                                        </p:tgtEl>
                                        <p:attrNameLst>
                                          <p:attrName>style.visibility</p:attrName>
                                        </p:attrNameLst>
                                      </p:cBhvr>
                                      <p:to>
                                        <p:strVal val="visible"/>
                                      </p:to>
                                    </p:set>
                                    <p:anim calcmode="lin" valueType="num">
                                      <p:cBhvr>
                                        <p:cTn id="37" dur="1000" fill="hold"/>
                                        <p:tgtEl>
                                          <p:spTgt spid="4">
                                            <p:txEl>
                                              <p:pRg st="4" end="4"/>
                                            </p:txEl>
                                          </p:spTgt>
                                        </p:tgtEl>
                                        <p:attrNameLst>
                                          <p:attrName>ppt_w</p:attrName>
                                        </p:attrNameLst>
                                      </p:cBhvr>
                                      <p:tavLst>
                                        <p:tav tm="0">
                                          <p:val>
                                            <p:strVal val="#ppt_w*0.70"/>
                                          </p:val>
                                        </p:tav>
                                        <p:tav tm="100000">
                                          <p:val>
                                            <p:strVal val="#ppt_w"/>
                                          </p:val>
                                        </p:tav>
                                      </p:tavLst>
                                    </p:anim>
                                    <p:anim calcmode="lin" valueType="num">
                                      <p:cBhvr>
                                        <p:cTn id="38" dur="1000" fill="hold"/>
                                        <p:tgtEl>
                                          <p:spTgt spid="4">
                                            <p:txEl>
                                              <p:pRg st="4" end="4"/>
                                            </p:txEl>
                                          </p:spTgt>
                                        </p:tgtEl>
                                        <p:attrNameLst>
                                          <p:attrName>ppt_h</p:attrName>
                                        </p:attrNameLst>
                                      </p:cBhvr>
                                      <p:tavLst>
                                        <p:tav tm="0">
                                          <p:val>
                                            <p:strVal val="#ppt_h"/>
                                          </p:val>
                                        </p:tav>
                                        <p:tav tm="100000">
                                          <p:val>
                                            <p:strVal val="#ppt_h"/>
                                          </p:val>
                                        </p:tav>
                                      </p:tavLst>
                                    </p:anim>
                                    <p:animEffect transition="in" filter="fade">
                                      <p:cBhvr>
                                        <p:cTn id="39" dur="1000"/>
                                        <p:tgtEl>
                                          <p:spTgt spid="4">
                                            <p:txEl>
                                              <p:pRg st="4" end="4"/>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55" presetClass="entr" presetSubtype="0" fill="hold" nodeType="clickEffect">
                                  <p:stCondLst>
                                    <p:cond delay="0"/>
                                  </p:stCondLst>
                                  <p:childTnLst>
                                    <p:set>
                                      <p:cBhvr>
                                        <p:cTn id="43" dur="1" fill="hold">
                                          <p:stCondLst>
                                            <p:cond delay="0"/>
                                          </p:stCondLst>
                                        </p:cTn>
                                        <p:tgtEl>
                                          <p:spTgt spid="4">
                                            <p:txEl>
                                              <p:pRg st="5" end="5"/>
                                            </p:txEl>
                                          </p:spTgt>
                                        </p:tgtEl>
                                        <p:attrNameLst>
                                          <p:attrName>style.visibility</p:attrName>
                                        </p:attrNameLst>
                                      </p:cBhvr>
                                      <p:to>
                                        <p:strVal val="visible"/>
                                      </p:to>
                                    </p:set>
                                    <p:anim calcmode="lin" valueType="num">
                                      <p:cBhvr>
                                        <p:cTn id="44" dur="1000" fill="hold"/>
                                        <p:tgtEl>
                                          <p:spTgt spid="4">
                                            <p:txEl>
                                              <p:pRg st="5" end="5"/>
                                            </p:txEl>
                                          </p:spTgt>
                                        </p:tgtEl>
                                        <p:attrNameLst>
                                          <p:attrName>ppt_w</p:attrName>
                                        </p:attrNameLst>
                                      </p:cBhvr>
                                      <p:tavLst>
                                        <p:tav tm="0">
                                          <p:val>
                                            <p:strVal val="#ppt_w*0.70"/>
                                          </p:val>
                                        </p:tav>
                                        <p:tav tm="100000">
                                          <p:val>
                                            <p:strVal val="#ppt_w"/>
                                          </p:val>
                                        </p:tav>
                                      </p:tavLst>
                                    </p:anim>
                                    <p:anim calcmode="lin" valueType="num">
                                      <p:cBhvr>
                                        <p:cTn id="45" dur="1000" fill="hold"/>
                                        <p:tgtEl>
                                          <p:spTgt spid="4">
                                            <p:txEl>
                                              <p:pRg st="5" end="5"/>
                                            </p:txEl>
                                          </p:spTgt>
                                        </p:tgtEl>
                                        <p:attrNameLst>
                                          <p:attrName>ppt_h</p:attrName>
                                        </p:attrNameLst>
                                      </p:cBhvr>
                                      <p:tavLst>
                                        <p:tav tm="0">
                                          <p:val>
                                            <p:strVal val="#ppt_h"/>
                                          </p:val>
                                        </p:tav>
                                        <p:tav tm="100000">
                                          <p:val>
                                            <p:strVal val="#ppt_h"/>
                                          </p:val>
                                        </p:tav>
                                      </p:tavLst>
                                    </p:anim>
                                    <p:animEffect transition="in" filter="fade">
                                      <p:cBhvr>
                                        <p:cTn id="46" dur="1000"/>
                                        <p:tgtEl>
                                          <p:spTgt spid="4">
                                            <p:txEl>
                                              <p:pRg st="5" end="5"/>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55" presetClass="entr" presetSubtype="0" fill="hold" nodeType="clickEffect">
                                  <p:stCondLst>
                                    <p:cond delay="0"/>
                                  </p:stCondLst>
                                  <p:childTnLst>
                                    <p:set>
                                      <p:cBhvr>
                                        <p:cTn id="50" dur="1" fill="hold">
                                          <p:stCondLst>
                                            <p:cond delay="0"/>
                                          </p:stCondLst>
                                        </p:cTn>
                                        <p:tgtEl>
                                          <p:spTgt spid="4">
                                            <p:txEl>
                                              <p:pRg st="6" end="6"/>
                                            </p:txEl>
                                          </p:spTgt>
                                        </p:tgtEl>
                                        <p:attrNameLst>
                                          <p:attrName>style.visibility</p:attrName>
                                        </p:attrNameLst>
                                      </p:cBhvr>
                                      <p:to>
                                        <p:strVal val="visible"/>
                                      </p:to>
                                    </p:set>
                                    <p:anim calcmode="lin" valueType="num">
                                      <p:cBhvr>
                                        <p:cTn id="51" dur="1000" fill="hold"/>
                                        <p:tgtEl>
                                          <p:spTgt spid="4">
                                            <p:txEl>
                                              <p:pRg st="6" end="6"/>
                                            </p:txEl>
                                          </p:spTgt>
                                        </p:tgtEl>
                                        <p:attrNameLst>
                                          <p:attrName>ppt_w</p:attrName>
                                        </p:attrNameLst>
                                      </p:cBhvr>
                                      <p:tavLst>
                                        <p:tav tm="0">
                                          <p:val>
                                            <p:strVal val="#ppt_w*0.70"/>
                                          </p:val>
                                        </p:tav>
                                        <p:tav tm="100000">
                                          <p:val>
                                            <p:strVal val="#ppt_w"/>
                                          </p:val>
                                        </p:tav>
                                      </p:tavLst>
                                    </p:anim>
                                    <p:anim calcmode="lin" valueType="num">
                                      <p:cBhvr>
                                        <p:cTn id="52" dur="1000" fill="hold"/>
                                        <p:tgtEl>
                                          <p:spTgt spid="4">
                                            <p:txEl>
                                              <p:pRg st="6" end="6"/>
                                            </p:txEl>
                                          </p:spTgt>
                                        </p:tgtEl>
                                        <p:attrNameLst>
                                          <p:attrName>ppt_h</p:attrName>
                                        </p:attrNameLst>
                                      </p:cBhvr>
                                      <p:tavLst>
                                        <p:tav tm="0">
                                          <p:val>
                                            <p:strVal val="#ppt_h"/>
                                          </p:val>
                                        </p:tav>
                                        <p:tav tm="100000">
                                          <p:val>
                                            <p:strVal val="#ppt_h"/>
                                          </p:val>
                                        </p:tav>
                                      </p:tavLst>
                                    </p:anim>
                                    <p:animEffect transition="in" filter="fade">
                                      <p:cBhvr>
                                        <p:cTn id="53" dur="10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2499</TotalTime>
  <Words>1952</Words>
  <Application>Microsoft Office PowerPoint</Application>
  <PresentationFormat>Presentazione su schermo (4:3)</PresentationFormat>
  <Paragraphs>234</Paragraphs>
  <Slides>28</Slides>
  <Notes>0</Notes>
  <HiddenSlides>0</HiddenSlides>
  <MMClips>0</MMClips>
  <ScaleCrop>false</ScaleCrop>
  <HeadingPairs>
    <vt:vector size="4" baseType="variant">
      <vt:variant>
        <vt:lpstr>Tema</vt:lpstr>
      </vt:variant>
      <vt:variant>
        <vt:i4>1</vt:i4>
      </vt:variant>
      <vt:variant>
        <vt:lpstr>Titoli diapositive</vt:lpstr>
      </vt:variant>
      <vt:variant>
        <vt:i4>28</vt:i4>
      </vt:variant>
    </vt:vector>
  </HeadingPairs>
  <TitlesOfParts>
    <vt:vector size="29" baseType="lpstr">
      <vt:lpstr>Tema di Office</vt:lpstr>
      <vt:lpstr> Adolescenza e scuola </vt:lpstr>
      <vt:lpstr>  Adolescenza e scuola  </vt:lpstr>
      <vt:lpstr>   Adolescenza e scuola   </vt:lpstr>
      <vt:lpstr>  Adolescenza e scuola  </vt:lpstr>
      <vt:lpstr>   Adolescenza e scuola   </vt:lpstr>
      <vt:lpstr>  Adolescenza e scuola  </vt:lpstr>
      <vt:lpstr>   Adolescenza e scuola   </vt:lpstr>
      <vt:lpstr>  Adolescenza e scuola  </vt:lpstr>
      <vt:lpstr>   Adolescenza e scuola   </vt:lpstr>
      <vt:lpstr>  Adolescenza e scuola  </vt:lpstr>
      <vt:lpstr>   Adolescenza e scuola   </vt:lpstr>
      <vt:lpstr>  Adolescenza e scuola  </vt:lpstr>
      <vt:lpstr>  Adolescenza e scuola  </vt:lpstr>
      <vt:lpstr>  Adolescenza e scuola  </vt:lpstr>
      <vt:lpstr>  Adolescenza e scuola  </vt:lpstr>
      <vt:lpstr>  Adolescenza e scuola  </vt:lpstr>
      <vt:lpstr>  Adolescenza e scuola  </vt:lpstr>
      <vt:lpstr>  Adolescenza e scuola  </vt:lpstr>
      <vt:lpstr>  Adolescenza e scuola  </vt:lpstr>
      <vt:lpstr>  Adolescenza e scuola  </vt:lpstr>
      <vt:lpstr>  Adolescenza e scuola  </vt:lpstr>
      <vt:lpstr>  Adolescenza e scuola  </vt:lpstr>
      <vt:lpstr>  Adolescenza e scuola  </vt:lpstr>
      <vt:lpstr>  Adolescenza e scuola  </vt:lpstr>
      <vt:lpstr>  Adolescenza e scuola  </vt:lpstr>
      <vt:lpstr>  Adolescenza e scuola  </vt:lpstr>
      <vt:lpstr>  Adolescenza e scuola  </vt:lpstr>
      <vt:lpstr>Confrontiamoci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Adolescenza e scuola</dc:title>
  <dc:creator>Francesco Cannizzaro</dc:creator>
  <cp:lastModifiedBy>Master</cp:lastModifiedBy>
  <cp:revision>290</cp:revision>
  <dcterms:created xsi:type="dcterms:W3CDTF">2019-05-12T15:37:05Z</dcterms:created>
  <dcterms:modified xsi:type="dcterms:W3CDTF">2019-12-09T16:54:10Z</dcterms:modified>
</cp:coreProperties>
</file>