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0"/>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296"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0A39-8B5B-4BED-8A7C-556DA32E88CC}" type="datetimeFigureOut">
              <a:rPr lang="it-IT" smtClean="0"/>
              <a:pPr/>
              <a:t>09/12/2019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8027B-1144-4F49-A7B1-CE90BE3B4F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2F25055-D8C7-418B-B659-6D7DD1043390}" type="datetime1">
              <a:rPr lang="it-IT" smtClean="0"/>
              <a:pPr/>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437FE25-1A47-4ECB-A882-69EB9D978839}" type="datetime1">
              <a:rPr lang="it-IT" smtClean="0"/>
              <a:pPr/>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6CDB66-CD16-4D62-8816-DA3022028CE2}" type="datetime1">
              <a:rPr lang="it-IT" smtClean="0"/>
              <a:pPr/>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0EF1F3-F60D-4D9C-92CC-E23D24A087B3}" type="datetime1">
              <a:rPr lang="it-IT" smtClean="0"/>
              <a:pPr/>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4B4BDD8-B6C8-4ADD-AAF6-F60927C4F70C}" type="datetime1">
              <a:rPr lang="it-IT" smtClean="0"/>
              <a:pPr/>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7570387-393D-4485-9048-06E9A0841360}" type="datetime1">
              <a:rPr lang="it-IT" smtClean="0"/>
              <a:pPr/>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741AC61-B0C6-47C8-8142-763D780122E0}" type="datetime1">
              <a:rPr lang="it-IT" smtClean="0"/>
              <a:pPr/>
              <a:t>09/12/2019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97E726E-11AA-4BCE-8D58-0EC121634E67}" type="datetime1">
              <a:rPr lang="it-IT" smtClean="0"/>
              <a:pPr/>
              <a:t>09/12/2019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78611E-A374-44E7-9BC7-24D6EE6C2EF3}" type="datetime1">
              <a:rPr lang="it-IT" smtClean="0"/>
              <a:pPr/>
              <a:t>09/12/2019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B316A5E-FCC4-4275-AF8E-A719431FCE4A}" type="datetime1">
              <a:rPr lang="it-IT" smtClean="0"/>
              <a:pPr/>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7C06FC-83B9-47DD-85B7-DFA16C189871}" type="datetime1">
              <a:rPr lang="it-IT" smtClean="0"/>
              <a:pPr/>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2563B-B5C7-467A-8370-9398E848C7EC}" type="datetime1">
              <a:rPr lang="it-IT" smtClean="0"/>
              <a:pPr/>
              <a:t>09/12/2019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746F-5C65-4800-B6B2-3BAE1FA5809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6000" b="1" dirty="0" smtClean="0">
                <a:solidFill>
                  <a:srgbClr val="FF0000"/>
                </a:solidFill>
              </a:rPr>
              <a:t>Adolescenza</a:t>
            </a:r>
            <a:r>
              <a:rPr lang="it-IT" sz="4000" b="1" dirty="0" smtClean="0">
                <a:solidFill>
                  <a:srgbClr val="FF0000"/>
                </a:solidFill>
              </a:rPr>
              <a:t> </a:t>
            </a:r>
            <a:r>
              <a:rPr lang="it-IT" sz="6000" b="1" dirty="0" smtClean="0">
                <a:solidFill>
                  <a:srgbClr val="FF0000"/>
                </a:solidFill>
              </a:rPr>
              <a:t>e scuola</a:t>
            </a:r>
            <a:br>
              <a:rPr lang="it-IT" sz="6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3861048"/>
            <a:ext cx="8352928" cy="1938992"/>
          </a:xfrm>
          <a:prstGeom prst="rect">
            <a:avLst/>
          </a:prstGeom>
          <a:solidFill>
            <a:srgbClr val="FFFF00"/>
          </a:solidFill>
          <a:ln w="25400">
            <a:solidFill>
              <a:schemeClr val="accent1"/>
            </a:solidFill>
          </a:ln>
        </p:spPr>
        <p:txBody>
          <a:bodyPr wrap="square" rtlCol="0">
            <a:spAutoFit/>
          </a:bodyPr>
          <a:lstStyle/>
          <a:p>
            <a:pPr algn="ctr"/>
            <a:r>
              <a:rPr lang="it-IT" sz="2400" b="1" dirty="0" smtClean="0">
                <a:solidFill>
                  <a:srgbClr val="0070C0"/>
                </a:solidFill>
              </a:rPr>
              <a:t>Lo squillo di fine lezioni, per tanti studenti è una “campanella liberatrice”. Qualche saggio definisce la studio un “male necessario”. Sta di fatto che la vita scolastica per gli studenti e le famiglie, nonostante le tante riforme legislative, rimane un tema di grande attualità, non privo di tensioni ed aspettative.	</a:t>
            </a:r>
            <a:endParaRPr lang="it-IT" sz="2400" b="1" dirty="0">
              <a:solidFill>
                <a:srgbClr val="0070C0"/>
              </a:solidFill>
            </a:endParaRPr>
          </a:p>
        </p:txBody>
      </p:sp>
      <p:sp>
        <p:nvSpPr>
          <p:cNvPr id="5" name="CasellaDiTesto 4"/>
          <p:cNvSpPr txBox="1"/>
          <p:nvPr/>
        </p:nvSpPr>
        <p:spPr>
          <a:xfrm>
            <a:off x="251520" y="6021288"/>
            <a:ext cx="864096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63FB3191-64CB-40DE-B2BC-6EE1EB14C5E2}"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3" name="Picture 2" descr="C:\Users\Master\Desktop\Ultime foto\x1.jpg"/>
          <p:cNvPicPr>
            <a:picLocks noChangeAspect="1" noChangeArrowheads="1"/>
          </p:cNvPicPr>
          <p:nvPr/>
        </p:nvPicPr>
        <p:blipFill>
          <a:blip r:embed="rId2" cstate="print"/>
          <a:srcRect/>
          <a:stretch>
            <a:fillRect/>
          </a:stretch>
        </p:blipFill>
        <p:spPr bwMode="auto">
          <a:xfrm>
            <a:off x="2123728" y="1052736"/>
            <a:ext cx="4731707" cy="2592288"/>
          </a:xfrm>
          <a:prstGeom prst="rect">
            <a:avLst/>
          </a:prstGeom>
          <a:noFill/>
          <a:ln w="254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scuola è luogo </a:t>
            </a:r>
            <a:r>
              <a:rPr lang="it-IT" dirty="0" smtClean="0"/>
              <a:t>in cui i ragazzi, fin da piccoli, devono affrontare un lungo e impegnativo percorso formativo della durata di 15 anni: dalla scuola dell’infanzia fino alle superiori. </a:t>
            </a:r>
          </a:p>
          <a:p>
            <a:pPr algn="just"/>
            <a:endParaRPr lang="it-IT" dirty="0" smtClean="0"/>
          </a:p>
          <a:p>
            <a:pPr algn="just"/>
            <a:r>
              <a:rPr lang="it-IT" b="1" dirty="0" smtClean="0">
                <a:solidFill>
                  <a:srgbClr val="FF0000"/>
                </a:solidFill>
              </a:rPr>
              <a:t>Il percorso può proseguire</a:t>
            </a:r>
            <a:r>
              <a:rPr lang="it-IT" dirty="0" smtClean="0"/>
              <a:t>, poi, con l’università. Rispetto alle scuole di primo e secondo grado, nelle università è necessario un alto livello di impegno e di concentrazione. </a:t>
            </a:r>
          </a:p>
          <a:p>
            <a:pPr algn="just"/>
            <a:endParaRPr lang="it-IT" b="1" dirty="0" smtClean="0">
              <a:solidFill>
                <a:srgbClr val="FF0000"/>
              </a:solidFill>
            </a:endParaRPr>
          </a:p>
          <a:p>
            <a:pPr algn="just"/>
            <a:r>
              <a:rPr lang="it-IT" b="1" dirty="0" smtClean="0">
                <a:solidFill>
                  <a:srgbClr val="FF0000"/>
                </a:solidFill>
              </a:rPr>
              <a:t>Durante questi anni scolastici</a:t>
            </a:r>
            <a:r>
              <a:rPr lang="it-IT" dirty="0" smtClean="0"/>
              <a:t>, i giovani acquisiscono un cultura generale, imparano a confrontarsi, a relazionarsi, ma soprattutto a vivere. A scuola, i ragazzi si creano un proprio bagaglio di vita che poi arricchiscono nel corso degli anni. </a:t>
            </a:r>
          </a:p>
          <a:p>
            <a:pPr algn="just"/>
            <a:endParaRPr lang="it-IT" b="1" dirty="0" smtClean="0">
              <a:solidFill>
                <a:srgbClr val="FF0000"/>
              </a:solidFill>
            </a:endParaRPr>
          </a:p>
          <a:p>
            <a:pPr algn="just"/>
            <a:r>
              <a:rPr lang="it-IT" b="1" dirty="0" smtClean="0">
                <a:solidFill>
                  <a:srgbClr val="FF0000"/>
                </a:solidFill>
              </a:rPr>
              <a:t>E se non si vuole essere ignoranti </a:t>
            </a:r>
            <a:r>
              <a:rPr lang="it-IT" dirty="0" smtClean="0"/>
              <a:t>oppure se si vuole fare qualcosa di serio nel futuro, bisogna mettersi a studiare con impegno e costanza</a:t>
            </a:r>
            <a:r>
              <a:rPr lang="it-IT" i="1" dirty="0" smtClean="0"/>
              <a:t> (</a:t>
            </a:r>
            <a:r>
              <a:rPr lang="it-IT" b="1" i="1" dirty="0" smtClean="0"/>
              <a:t>long  life </a:t>
            </a:r>
            <a:r>
              <a:rPr lang="it-IT" b="1" i="1" dirty="0" err="1" smtClean="0"/>
              <a:t>learning</a:t>
            </a:r>
            <a:r>
              <a:rPr lang="it-IT" b="1" i="1" dirty="0" smtClean="0"/>
              <a:t>). </a:t>
            </a:r>
          </a:p>
          <a:p>
            <a:pPr algn="just"/>
            <a:endParaRPr lang="it-IT" b="1" dirty="0" smtClean="0">
              <a:solidFill>
                <a:srgbClr val="FF0000"/>
              </a:solidFill>
            </a:endParaRPr>
          </a:p>
          <a:p>
            <a:pPr algn="just"/>
            <a:r>
              <a:rPr lang="it-IT" b="1" dirty="0" smtClean="0">
                <a:solidFill>
                  <a:srgbClr val="FF0000"/>
                </a:solidFill>
              </a:rPr>
              <a:t>La scuola è utile </a:t>
            </a:r>
            <a:r>
              <a:rPr lang="it-IT" dirty="0" smtClean="0"/>
              <a:t>per avere una buona cultura, per acquisire competenze professionali, per facilitare l’ingresso nel mondo del lavoro e realizzare le aspettative di un valido progetto di vita. </a:t>
            </a:r>
            <a:endParaRPr lang="it-IT" dirty="0"/>
          </a:p>
        </p:txBody>
      </p:sp>
      <p:sp>
        <p:nvSpPr>
          <p:cNvPr id="6" name="Segnaposto data 5"/>
          <p:cNvSpPr>
            <a:spLocks noGrp="1"/>
          </p:cNvSpPr>
          <p:nvPr>
            <p:ph type="dt" sz="half" idx="10"/>
          </p:nvPr>
        </p:nvSpPr>
        <p:spPr/>
        <p:txBody>
          <a:bodyPr/>
          <a:lstStyle/>
          <a:p>
            <a:fld id="{4A400E22-5D2B-47F7-8CB5-CF1832E424E6}"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Perché la scuola è importante?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p:cTn id="30"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 calcmode="lin" valueType="num">
                                      <p:cBhvr>
                                        <p:cTn id="44"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dirty="0" smtClean="0"/>
              <a:t/>
            </a:r>
            <a:br>
              <a:rPr lang="it-IT" sz="4000" dirty="0" smtClean="0"/>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4247317"/>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 docenti sono persone qualificate</a:t>
            </a:r>
            <a:r>
              <a:rPr lang="it-IT" dirty="0" smtClean="0"/>
              <a:t>, aiutano gli alunni nella loro crescita culturale e hanno un compito fondamentale: spingere i ragazzi ciascuno a formare il proprio bagaglio culturale. </a:t>
            </a:r>
          </a:p>
          <a:p>
            <a:pPr algn="just"/>
            <a:r>
              <a:rPr lang="it-IT" b="1" dirty="0" smtClean="0">
                <a:solidFill>
                  <a:srgbClr val="FF0000"/>
                </a:solidFill>
              </a:rPr>
              <a:t>L’insegnante, per avere la fiducia dei suoi alunni, </a:t>
            </a:r>
            <a:r>
              <a:rPr lang="it-IT" dirty="0" smtClean="0"/>
              <a:t>deve presentarsi innanzitutto come una persona accogliente e pronta a rendersi disponibile. Nel caso in cui l’alunno non abbia compreso un certo argomento deve fornire tutte le risposte ai vari problemi in cui l’alunno può incorrere. </a:t>
            </a:r>
          </a:p>
          <a:p>
            <a:pPr algn="just"/>
            <a:r>
              <a:rPr lang="it-IT" b="1" dirty="0" smtClean="0">
                <a:solidFill>
                  <a:srgbClr val="FF0000"/>
                </a:solidFill>
              </a:rPr>
              <a:t>Lo studente, dal canto suo, per assicurarsi la fiducia dell’insegnante </a:t>
            </a:r>
            <a:r>
              <a:rPr lang="it-IT" dirty="0" smtClean="0"/>
              <a:t>deve sapersi comportare in maniera adeguata e portare rispetto. Se invece l’alunno non presta attenzione alle lezioni, si distrae frequentemente, disturba i compagni e il docente durante la spiegazione, non fa altro che peggiorare la sua situazione e ricevere i giusti rimproveri.</a:t>
            </a:r>
          </a:p>
          <a:p>
            <a:pPr algn="just"/>
            <a:r>
              <a:rPr lang="it-IT" b="1" dirty="0" smtClean="0">
                <a:solidFill>
                  <a:srgbClr val="FF0000"/>
                </a:solidFill>
              </a:rPr>
              <a:t>Nella società di oggi</a:t>
            </a:r>
            <a:r>
              <a:rPr lang="it-IT" dirty="0" smtClean="0"/>
              <a:t>, la scuola è quindi fondamentale per avere una buona istruzione e una educazione. Inoltre ci assicura quella cultura e quelle conoscenze utili al nostro percorso di vita, da studenti a uomini.</a:t>
            </a:r>
            <a:endParaRPr lang="it-IT" dirty="0"/>
          </a:p>
        </p:txBody>
      </p:sp>
      <p:sp>
        <p:nvSpPr>
          <p:cNvPr id="6" name="Segnaposto data 5"/>
          <p:cNvSpPr>
            <a:spLocks noGrp="1"/>
          </p:cNvSpPr>
          <p:nvPr>
            <p:ph type="dt" sz="half" idx="10"/>
          </p:nvPr>
        </p:nvSpPr>
        <p:spPr/>
        <p:txBody>
          <a:bodyPr/>
          <a:lstStyle/>
          <a:p>
            <a:fld id="{6A99E0B3-6BD4-417B-B3F3-5B9F9F2CBC56}"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Il ruolo </a:t>
            </a:r>
            <a:r>
              <a:rPr lang="it-IT" sz="2400" b="1" dirty="0" smtClean="0">
                <a:solidFill>
                  <a:srgbClr val="0070C0"/>
                </a:solidFill>
              </a:rPr>
              <a:t>degli </a:t>
            </a:r>
            <a:r>
              <a:rPr lang="it-IT" sz="2400" b="1" dirty="0" smtClean="0">
                <a:solidFill>
                  <a:srgbClr val="0070C0"/>
                </a:solidFill>
              </a:rPr>
              <a:t>insegnanti</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p:cTn id="30"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4770537"/>
          </a:xfrm>
          <a:prstGeom prst="rect">
            <a:avLst/>
          </a:prstGeom>
          <a:solidFill>
            <a:srgbClr val="FFFF00"/>
          </a:solidFill>
          <a:ln w="25400">
            <a:solidFill>
              <a:schemeClr val="accent1"/>
            </a:solidFill>
          </a:ln>
        </p:spPr>
        <p:txBody>
          <a:bodyPr wrap="square" rtlCol="0">
            <a:spAutoFit/>
          </a:bodyPr>
          <a:lstStyle/>
          <a:p>
            <a:pPr algn="just" fontAlgn="t"/>
            <a:r>
              <a:rPr lang="it-IT" b="1" dirty="0" smtClean="0">
                <a:solidFill>
                  <a:srgbClr val="FF0000"/>
                </a:solidFill>
              </a:rPr>
              <a:t>le modalità di consolidamento </a:t>
            </a:r>
            <a:r>
              <a:rPr lang="it-IT" dirty="0" smtClean="0"/>
              <a:t>dell’informazione nella memoria a lungo termine possono essere: </a:t>
            </a:r>
          </a:p>
          <a:p>
            <a:pPr algn="ctr" fontAlgn="t"/>
            <a:r>
              <a:rPr lang="it-IT" sz="1600" b="1" dirty="0" smtClean="0"/>
              <a:t>a)  la ripetizione meccanica; b)  l’elaborazione; c)  l’organizzazione;  d)  la visualizzazione.</a:t>
            </a:r>
          </a:p>
          <a:p>
            <a:pPr algn="just" fontAlgn="t"/>
            <a:endParaRPr lang="it-IT" b="1" dirty="0" smtClean="0">
              <a:solidFill>
                <a:srgbClr val="FF0000"/>
              </a:solidFill>
            </a:endParaRPr>
          </a:p>
          <a:p>
            <a:pPr algn="just" fontAlgn="t"/>
            <a:r>
              <a:rPr lang="it-IT" b="1" dirty="0" smtClean="0">
                <a:solidFill>
                  <a:srgbClr val="FF0000"/>
                </a:solidFill>
              </a:rPr>
              <a:t>Il classico metodo della ripetizione meccanica </a:t>
            </a:r>
            <a:r>
              <a:rPr lang="it-IT" dirty="0" smtClean="0"/>
              <a:t>degli argomenti di studio non è sufficiente per formare degli apprendimenti duraturi, bisogna andare oltre.</a:t>
            </a:r>
          </a:p>
          <a:p>
            <a:pPr algn="just" fontAlgn="t"/>
            <a:endParaRPr lang="it-IT" b="1" dirty="0" smtClean="0">
              <a:solidFill>
                <a:srgbClr val="FF0000"/>
              </a:solidFill>
            </a:endParaRPr>
          </a:p>
          <a:p>
            <a:pPr algn="just" fontAlgn="t"/>
            <a:r>
              <a:rPr lang="it-IT" b="1" dirty="0" smtClean="0">
                <a:solidFill>
                  <a:srgbClr val="FF0000"/>
                </a:solidFill>
              </a:rPr>
              <a:t>Il processo di elaborazione </a:t>
            </a:r>
            <a:r>
              <a:rPr lang="it-IT" dirty="0" smtClean="0"/>
              <a:t>è quello di capire ciò che si sta studiando, comprenderne la logica.</a:t>
            </a:r>
          </a:p>
          <a:p>
            <a:pPr algn="just" fontAlgn="t"/>
            <a:endParaRPr lang="it-IT" b="1" dirty="0" smtClean="0">
              <a:solidFill>
                <a:srgbClr val="FF0000"/>
              </a:solidFill>
            </a:endParaRPr>
          </a:p>
          <a:p>
            <a:pPr algn="just" fontAlgn="t"/>
            <a:r>
              <a:rPr lang="it-IT" b="1" dirty="0" smtClean="0">
                <a:solidFill>
                  <a:srgbClr val="FF0000"/>
                </a:solidFill>
              </a:rPr>
              <a:t>L’organizzazione del materiale di studio </a:t>
            </a:r>
            <a:r>
              <a:rPr lang="it-IT" dirty="0" smtClean="0"/>
              <a:t>è un altro passaggio fondamentale, ad esempio raggruppando informazioni simili tra loro, formando un discorso logico, soggettivo e non dispersivo.</a:t>
            </a:r>
          </a:p>
          <a:p>
            <a:pPr algn="just" fontAlgn="t"/>
            <a:endParaRPr lang="it-IT" b="1" dirty="0" smtClean="0">
              <a:solidFill>
                <a:srgbClr val="FF0000"/>
              </a:solidFill>
            </a:endParaRPr>
          </a:p>
          <a:p>
            <a:pPr algn="just" fontAlgn="t"/>
            <a:r>
              <a:rPr lang="it-IT" b="1" dirty="0" smtClean="0">
                <a:solidFill>
                  <a:srgbClr val="FF0000"/>
                </a:solidFill>
              </a:rPr>
              <a:t>Con la visualizzazione</a:t>
            </a:r>
            <a:r>
              <a:rPr lang="it-IT" dirty="0" smtClean="0"/>
              <a:t>, invece, si può intendere la teoria della doppia codifica in cui si sostiene la forte efficacia del processo di consolidamento della memoria se, questa è associata ad un’immagine. </a:t>
            </a:r>
            <a:endParaRPr lang="it-IT" dirty="0"/>
          </a:p>
        </p:txBody>
      </p:sp>
      <p:sp>
        <p:nvSpPr>
          <p:cNvPr id="6" name="Segnaposto data 5"/>
          <p:cNvSpPr>
            <a:spLocks noGrp="1"/>
          </p:cNvSpPr>
          <p:nvPr>
            <p:ph type="dt" sz="half" idx="10"/>
          </p:nvPr>
        </p:nvSpPr>
        <p:spPr/>
        <p:txBody>
          <a:bodyPr/>
          <a:lstStyle/>
          <a:p>
            <a:fld id="{F5C85A36-4E95-4C51-8D29-81D77428A630}"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fontAlgn="t"/>
            <a:r>
              <a:rPr lang="it-IT" sz="2400" b="1" dirty="0" smtClean="0">
                <a:solidFill>
                  <a:srgbClr val="0070C0"/>
                </a:solidFill>
              </a:rPr>
              <a:t>Metodo di studio, apprendimento e memoria</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p:cTn id="30"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 calcmode="lin" valueType="num">
                                      <p:cBhvr>
                                        <p:cTn id="44"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 calcmode="lin" valueType="num">
                                      <p:cBhvr>
                                        <p:cTn id="51"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52"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53" dur="1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916832"/>
            <a:ext cx="8352928" cy="4247317"/>
          </a:xfrm>
          <a:prstGeom prst="rect">
            <a:avLst/>
          </a:prstGeom>
          <a:solidFill>
            <a:srgbClr val="FFFF00"/>
          </a:solidFill>
          <a:ln w="25400">
            <a:solidFill>
              <a:schemeClr val="accent1"/>
            </a:solidFill>
          </a:ln>
        </p:spPr>
        <p:txBody>
          <a:bodyPr wrap="square" rtlCol="0">
            <a:spAutoFit/>
          </a:bodyPr>
          <a:lstStyle/>
          <a:p>
            <a:pPr algn="just" fontAlgn="t"/>
            <a:r>
              <a:rPr lang="it-IT" b="1" dirty="0" smtClean="0">
                <a:solidFill>
                  <a:srgbClr val="FF0000"/>
                </a:solidFill>
              </a:rPr>
              <a:t>L’adolescente</a:t>
            </a:r>
            <a:r>
              <a:rPr lang="it-IT" dirty="0" smtClean="0"/>
              <a:t> si trova nel periodo della formazione della propria personalità, di cui è componente fondamentale l’Identità. Uno degli aspetti che si indaga per verificare lo sviluppo di un’Identità integrata, è proprio il rendimento scolastico. </a:t>
            </a:r>
          </a:p>
          <a:p>
            <a:pPr algn="just" fontAlgn="t"/>
            <a:r>
              <a:rPr lang="it-IT" b="1" dirty="0" smtClean="0">
                <a:solidFill>
                  <a:srgbClr val="FF0000"/>
                </a:solidFill>
              </a:rPr>
              <a:t>Una crisi d’identità, </a:t>
            </a:r>
            <a:r>
              <a:rPr lang="it-IT" dirty="0" smtClean="0"/>
              <a:t>o la formazione di un’organizzazione di personalità patologica, si riflette nell’adolescenza anche attraverso l’oscillazione del rendimento scolastico, nella carente organizzazione allo studio, nella mancanza di interesse verso la scuola, sino anche all’abbandono scolastico. </a:t>
            </a:r>
          </a:p>
          <a:p>
            <a:pPr algn="just" fontAlgn="t"/>
            <a:r>
              <a:rPr lang="it-IT" b="1" dirty="0" smtClean="0">
                <a:solidFill>
                  <a:srgbClr val="FF0000"/>
                </a:solidFill>
              </a:rPr>
              <a:t>Alcuni possono sentirsi inadatti</a:t>
            </a:r>
            <a:r>
              <a:rPr lang="it-IT" dirty="0" smtClean="0"/>
              <a:t>, troppo brutti, con una percezione di incompiutezza affettiva, relazionale ed erotica, tale da non permettergli di potersi presentare a scuola.</a:t>
            </a:r>
          </a:p>
          <a:p>
            <a:pPr algn="just" fontAlgn="t"/>
            <a:r>
              <a:rPr lang="it-IT" b="1" dirty="0" smtClean="0">
                <a:solidFill>
                  <a:srgbClr val="FF0000"/>
                </a:solidFill>
              </a:rPr>
              <a:t>L’osservazione del rendimento scolastico </a:t>
            </a:r>
            <a:r>
              <a:rPr lang="it-IT" dirty="0" smtClean="0"/>
              <a:t>può essere, quindi, un indizio per lo psicologo di problematiche legate alla personalità, e può essere precursore anche possibili disturbi del comportamento alimentare, alla presenza di eventi stressanti nella vita dell’adolescente. </a:t>
            </a:r>
          </a:p>
          <a:p>
            <a:pPr algn="just" fontAlgn="t"/>
            <a:r>
              <a:rPr lang="it-IT" b="1" dirty="0" smtClean="0">
                <a:solidFill>
                  <a:srgbClr val="FF0000"/>
                </a:solidFill>
              </a:rPr>
              <a:t>In questi casi, </a:t>
            </a:r>
            <a:r>
              <a:rPr lang="it-IT" dirty="0" smtClean="0"/>
              <a:t>solo la presenza di uno psicologo all’interno della scuola (sempre in accordo con la famiglia) può garantire una corretta valutazione.</a:t>
            </a:r>
            <a:endParaRPr lang="it-IT" dirty="0"/>
          </a:p>
        </p:txBody>
      </p:sp>
      <p:sp>
        <p:nvSpPr>
          <p:cNvPr id="6" name="Segnaposto data 5"/>
          <p:cNvSpPr>
            <a:spLocks noGrp="1"/>
          </p:cNvSpPr>
          <p:nvPr>
            <p:ph type="dt" sz="half" idx="10"/>
          </p:nvPr>
        </p:nvSpPr>
        <p:spPr/>
        <p:txBody>
          <a:bodyPr/>
          <a:lstStyle/>
          <a:p>
            <a:fld id="{BDCCF5F6-34ED-423D-BB30-5B271EBF294B}"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sp>
        <p:nvSpPr>
          <p:cNvPr id="8" name="CasellaDiTesto 7"/>
          <p:cNvSpPr txBox="1"/>
          <p:nvPr/>
        </p:nvSpPr>
        <p:spPr>
          <a:xfrm>
            <a:off x="395536" y="980728"/>
            <a:ext cx="8424936" cy="830997"/>
          </a:xfrm>
          <a:prstGeom prst="rect">
            <a:avLst/>
          </a:prstGeom>
          <a:noFill/>
        </p:spPr>
        <p:txBody>
          <a:bodyPr wrap="square" rtlCol="0">
            <a:spAutoFit/>
          </a:bodyPr>
          <a:lstStyle/>
          <a:p>
            <a:pPr algn="ctr" fontAlgn="t"/>
            <a:r>
              <a:rPr lang="it-IT" sz="2400" b="1" dirty="0" smtClean="0">
                <a:solidFill>
                  <a:srgbClr val="0070C0"/>
                </a:solidFill>
              </a:rPr>
              <a:t>Rendimento scolastico in adolescenza: </a:t>
            </a:r>
            <a:endParaRPr lang="it-IT" sz="2400" b="1" dirty="0" smtClean="0">
              <a:solidFill>
                <a:srgbClr val="0070C0"/>
              </a:solidFill>
            </a:endParaRPr>
          </a:p>
          <a:p>
            <a:pPr algn="ctr" fontAlgn="t"/>
            <a:r>
              <a:rPr lang="it-IT" sz="2400" b="1" dirty="0" smtClean="0">
                <a:solidFill>
                  <a:srgbClr val="0070C0"/>
                </a:solidFill>
              </a:rPr>
              <a:t>fattori </a:t>
            </a:r>
            <a:r>
              <a:rPr lang="it-IT" sz="2400" b="1" dirty="0" smtClean="0">
                <a:solidFill>
                  <a:srgbClr val="0070C0"/>
                </a:solidFill>
              </a:rPr>
              <a:t>relazionali e sviluppo della personalità</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p:cTn id="30"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p:cTn id="44"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585323"/>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L’adolescenza</a:t>
            </a:r>
            <a:r>
              <a:rPr lang="it-IT" dirty="0" smtClean="0"/>
              <a:t> è il periodo più difficile nella vita di un individuo. E’ una fase di crescita e cambiamenti che può portare a non pochi disagi, sia per i ragazzi che per le famiglie.</a:t>
            </a:r>
          </a:p>
          <a:p>
            <a:pPr algn="just"/>
            <a:r>
              <a:rPr lang="it-IT" b="1" dirty="0" smtClean="0">
                <a:solidFill>
                  <a:srgbClr val="FF0000"/>
                </a:solidFill>
              </a:rPr>
              <a:t>Spesso questi disagi </a:t>
            </a:r>
            <a:r>
              <a:rPr lang="it-IT" dirty="0" smtClean="0"/>
              <a:t>si manifestano nel rendimento scolastico, ma è una situazione normale, che caratterizza proprio questa fase di crescita di ogni giovane. </a:t>
            </a:r>
          </a:p>
          <a:p>
            <a:pPr algn="just"/>
            <a:r>
              <a:rPr lang="it-IT" b="1" dirty="0" smtClean="0">
                <a:solidFill>
                  <a:srgbClr val="FF0000"/>
                </a:solidFill>
              </a:rPr>
              <a:t>Non si tratta però di capricci</a:t>
            </a:r>
            <a:r>
              <a:rPr lang="it-IT" dirty="0" smtClean="0"/>
              <a:t>, bensì di un reale bisogno di aiuto, anche se momentaneo. La pubertà è soltanto una fase di passaggio e gli screzi in famiglia e nella comunità didattica finiranno presto. </a:t>
            </a:r>
          </a:p>
          <a:p>
            <a:pPr algn="just"/>
            <a:r>
              <a:rPr lang="it-IT" b="1" dirty="0" smtClean="0">
                <a:solidFill>
                  <a:srgbClr val="FF0000"/>
                </a:solidFill>
              </a:rPr>
              <a:t>E’ importante riconoscerne i sintomi </a:t>
            </a:r>
            <a:r>
              <a:rPr lang="it-IT" dirty="0" smtClean="0"/>
              <a:t>e dare sostegno ai ragazzi in questo complicato momento esistenziale.</a:t>
            </a:r>
            <a:endParaRPr lang="it-IT" dirty="0"/>
          </a:p>
        </p:txBody>
      </p:sp>
      <p:sp>
        <p:nvSpPr>
          <p:cNvPr id="6" name="Segnaposto data 5"/>
          <p:cNvSpPr>
            <a:spLocks noGrp="1"/>
          </p:cNvSpPr>
          <p:nvPr>
            <p:ph type="dt" sz="half" idx="10"/>
          </p:nvPr>
        </p:nvSpPr>
        <p:spPr/>
        <p:txBody>
          <a:bodyPr/>
          <a:lstStyle/>
          <a:p>
            <a:fld id="{962A9F0F-D29D-486A-8AD6-C7A556695F1D}"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a:p>
        </p:txBody>
      </p:sp>
      <p:sp>
        <p:nvSpPr>
          <p:cNvPr id="8" name="CasellaDiTesto 7"/>
          <p:cNvSpPr txBox="1"/>
          <p:nvPr/>
        </p:nvSpPr>
        <p:spPr>
          <a:xfrm>
            <a:off x="251520" y="980728"/>
            <a:ext cx="8424936" cy="461665"/>
          </a:xfrm>
          <a:prstGeom prst="rect">
            <a:avLst/>
          </a:prstGeom>
          <a:noFill/>
        </p:spPr>
        <p:txBody>
          <a:bodyPr wrap="square" rtlCol="0">
            <a:spAutoFit/>
          </a:bodyPr>
          <a:lstStyle/>
          <a:p>
            <a:pPr algn="ctr"/>
            <a:r>
              <a:rPr lang="it-IT" sz="2400" b="1" dirty="0" smtClean="0">
                <a:solidFill>
                  <a:srgbClr val="0070C0"/>
                </a:solidFill>
              </a:rPr>
              <a:t>L’importanza del dialogo in classe</a:t>
            </a:r>
            <a:endParaRPr lang="it-IT" sz="2400" dirty="0">
              <a:solidFill>
                <a:srgbClr val="0070C0"/>
              </a:solidFill>
            </a:endParaRPr>
          </a:p>
        </p:txBody>
      </p:sp>
      <p:pic>
        <p:nvPicPr>
          <p:cNvPr id="7170" name="Picture 2" descr="C:\Users\Master\Desktop\Ultime foto\x16.jpg"/>
          <p:cNvPicPr>
            <a:picLocks noChangeAspect="1" noChangeArrowheads="1"/>
          </p:cNvPicPr>
          <p:nvPr/>
        </p:nvPicPr>
        <p:blipFill>
          <a:blip r:embed="rId2" cstate="print"/>
          <a:srcRect/>
          <a:stretch>
            <a:fillRect/>
          </a:stretch>
        </p:blipFill>
        <p:spPr bwMode="auto">
          <a:xfrm>
            <a:off x="2627784" y="4293096"/>
            <a:ext cx="3744416" cy="219061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7170"/>
                                        </p:tgtEl>
                                        <p:attrNameLst>
                                          <p:attrName>style.visibility</p:attrName>
                                        </p:attrNameLst>
                                      </p:cBhvr>
                                      <p:to>
                                        <p:strVal val="visible"/>
                                      </p:to>
                                    </p:set>
                                    <p:animEffect transition="in" filter="wheel(4)">
                                      <p:cBhvr>
                                        <p:cTn id="16" dur="2000"/>
                                        <p:tgtEl>
                                          <p:spTgt spid="717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585323"/>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scuola </a:t>
            </a:r>
            <a:r>
              <a:rPr lang="it-IT" dirty="0" smtClean="0"/>
              <a:t>ha il ruolo di fornire all’adolescente supporto senza però metterlo in difficoltà. Caratteristica di questo periodo è infatti la tendenza, soprattutto nelle donne, ad avere timore del giudizio altrui. </a:t>
            </a:r>
          </a:p>
          <a:p>
            <a:pPr algn="just"/>
            <a:r>
              <a:rPr lang="it-IT" b="1" dirty="0" smtClean="0">
                <a:solidFill>
                  <a:srgbClr val="FF0000"/>
                </a:solidFill>
              </a:rPr>
              <a:t>Se in classe, </a:t>
            </a:r>
            <a:r>
              <a:rPr lang="it-IT" dirty="0" smtClean="0"/>
              <a:t>infatti, l’insegnante nota un comportamento ambiguo è bene che ne parli con il soggetto in questione sempre in modo discreto e con molta empatia, nella più completa comprensione dei suoi bisogni. </a:t>
            </a:r>
          </a:p>
          <a:p>
            <a:pPr algn="just"/>
            <a:r>
              <a:rPr lang="it-IT" b="1" dirty="0" smtClean="0">
                <a:solidFill>
                  <a:srgbClr val="FF0000"/>
                </a:solidFill>
              </a:rPr>
              <a:t>Un adolescente</a:t>
            </a:r>
            <a:r>
              <a:rPr lang="it-IT" dirty="0" smtClean="0"/>
              <a:t>, infatti, ha necessità particolari, ma considerando il fatto che una classe comprende coetanei, la difficoltà di affrontare la situazione è relativamente più semplice.</a:t>
            </a:r>
            <a:endParaRPr lang="it-IT" dirty="0"/>
          </a:p>
        </p:txBody>
      </p:sp>
      <p:sp>
        <p:nvSpPr>
          <p:cNvPr id="6" name="Segnaposto data 5"/>
          <p:cNvSpPr>
            <a:spLocks noGrp="1"/>
          </p:cNvSpPr>
          <p:nvPr>
            <p:ph type="dt" sz="half" idx="10"/>
          </p:nvPr>
        </p:nvSpPr>
        <p:spPr/>
        <p:txBody>
          <a:bodyPr/>
          <a:lstStyle/>
          <a:p>
            <a:fld id="{30277E1D-52A7-4BE8-A647-F8A28FAFBB4D}"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8" name="CasellaDiTesto 7"/>
          <p:cNvSpPr txBox="1"/>
          <p:nvPr/>
        </p:nvSpPr>
        <p:spPr>
          <a:xfrm>
            <a:off x="179512" y="980728"/>
            <a:ext cx="8424936" cy="461665"/>
          </a:xfrm>
          <a:prstGeom prst="rect">
            <a:avLst/>
          </a:prstGeom>
          <a:noFill/>
        </p:spPr>
        <p:txBody>
          <a:bodyPr wrap="square" rtlCol="0">
            <a:spAutoFit/>
          </a:bodyPr>
          <a:lstStyle/>
          <a:p>
            <a:pPr algn="ctr"/>
            <a:r>
              <a:rPr lang="it-IT" sz="2400" b="1" dirty="0" smtClean="0">
                <a:solidFill>
                  <a:srgbClr val="0070C0"/>
                </a:solidFill>
              </a:rPr>
              <a:t>Correggere senza giudicare</a:t>
            </a:r>
            <a:endParaRPr lang="it-IT" sz="2400" dirty="0">
              <a:solidFill>
                <a:srgbClr val="0070C0"/>
              </a:solidFill>
            </a:endParaRPr>
          </a:p>
        </p:txBody>
      </p:sp>
      <p:pic>
        <p:nvPicPr>
          <p:cNvPr id="8194" name="Picture 2" descr="C:\Users\Master\Desktop\Ultime foto\x19.jpg"/>
          <p:cNvPicPr>
            <a:picLocks noChangeAspect="1" noChangeArrowheads="1"/>
          </p:cNvPicPr>
          <p:nvPr/>
        </p:nvPicPr>
        <p:blipFill>
          <a:blip r:embed="rId2" cstate="print"/>
          <a:srcRect/>
          <a:stretch>
            <a:fillRect/>
          </a:stretch>
        </p:blipFill>
        <p:spPr bwMode="auto">
          <a:xfrm>
            <a:off x="3059832" y="4221088"/>
            <a:ext cx="3024336" cy="221630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8194"/>
                                        </p:tgtEl>
                                        <p:attrNameLst>
                                          <p:attrName>style.visibility</p:attrName>
                                        </p:attrNameLst>
                                      </p:cBhvr>
                                      <p:to>
                                        <p:strVal val="visible"/>
                                      </p:to>
                                    </p:set>
                                    <p:animEffect transition="in" filter="wheel(4)">
                                      <p:cBhvr>
                                        <p:cTn id="16" dur="2000"/>
                                        <p:tgtEl>
                                          <p:spTgt spid="819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Importante in questi casi è il dialogo</a:t>
            </a:r>
            <a:r>
              <a:rPr lang="it-IT" dirty="0" smtClean="0"/>
              <a:t>, sempre costante, soprattutto su argomenti delicati in questa fascia di età, come il sesso e le droghe. Affrontando questi temi insieme ai compagni, il ragazzo si sentirà libero di esprimere la sua opinione, i suoi pensieri e le proprie esperienze personali. </a:t>
            </a:r>
          </a:p>
          <a:p>
            <a:pPr algn="just"/>
            <a:r>
              <a:rPr lang="it-IT" b="1" dirty="0" smtClean="0">
                <a:solidFill>
                  <a:srgbClr val="FF0000"/>
                </a:solidFill>
              </a:rPr>
              <a:t>Con l’insegnante </a:t>
            </a:r>
            <a:r>
              <a:rPr lang="it-IT" dirty="0" smtClean="0"/>
              <a:t>come guida, chiedere consigli sarà addirittura più semplice. Il ruolo del docente in questo caso è fondamentale: può essere un amico con cui confidarsi (soprattutto in questa fase in cui i genitori vengono messi in secondo piano) perché è sempre un adulto da cui apprendere.</a:t>
            </a:r>
            <a:endParaRPr lang="it-IT" dirty="0"/>
          </a:p>
        </p:txBody>
      </p:sp>
      <p:sp>
        <p:nvSpPr>
          <p:cNvPr id="6" name="Segnaposto data 5"/>
          <p:cNvSpPr>
            <a:spLocks noGrp="1"/>
          </p:cNvSpPr>
          <p:nvPr>
            <p:ph type="dt" sz="half" idx="10"/>
          </p:nvPr>
        </p:nvSpPr>
        <p:spPr/>
        <p:txBody>
          <a:bodyPr/>
          <a:lstStyle/>
          <a:p>
            <a:fld id="{77A2F5B5-68E0-4504-9D23-00372D98D059}"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8" name="CasellaDiTesto 7"/>
          <p:cNvSpPr txBox="1"/>
          <p:nvPr/>
        </p:nvSpPr>
        <p:spPr>
          <a:xfrm>
            <a:off x="179512" y="980728"/>
            <a:ext cx="8424936" cy="461665"/>
          </a:xfrm>
          <a:prstGeom prst="rect">
            <a:avLst/>
          </a:prstGeom>
          <a:noFill/>
        </p:spPr>
        <p:txBody>
          <a:bodyPr wrap="square" rtlCol="0">
            <a:spAutoFit/>
          </a:bodyPr>
          <a:lstStyle/>
          <a:p>
            <a:pPr algn="ctr"/>
            <a:r>
              <a:rPr lang="it-IT" sz="2400" b="1" dirty="0" smtClean="0">
                <a:solidFill>
                  <a:srgbClr val="0070C0"/>
                </a:solidFill>
              </a:rPr>
              <a:t>Il ruolo-guida degli insegnanti</a:t>
            </a:r>
            <a:endParaRPr lang="it-IT" sz="2400" dirty="0">
              <a:solidFill>
                <a:srgbClr val="0070C0"/>
              </a:solidFill>
            </a:endParaRPr>
          </a:p>
        </p:txBody>
      </p:sp>
      <p:pic>
        <p:nvPicPr>
          <p:cNvPr id="9218" name="Picture 2" descr="C:\Users\Master\Desktop\Ultime foto\x4.jpg"/>
          <p:cNvPicPr>
            <a:picLocks noChangeAspect="1" noChangeArrowheads="1"/>
          </p:cNvPicPr>
          <p:nvPr/>
        </p:nvPicPr>
        <p:blipFill>
          <a:blip r:embed="rId2" cstate="print"/>
          <a:srcRect/>
          <a:stretch>
            <a:fillRect/>
          </a:stretch>
        </p:blipFill>
        <p:spPr bwMode="auto">
          <a:xfrm>
            <a:off x="2627784" y="3933056"/>
            <a:ext cx="3600400" cy="244880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9218"/>
                                        </p:tgtEl>
                                        <p:attrNameLst>
                                          <p:attrName>style.visibility</p:attrName>
                                        </p:attrNameLst>
                                      </p:cBhvr>
                                      <p:to>
                                        <p:strVal val="visible"/>
                                      </p:to>
                                    </p:set>
                                    <p:animEffect transition="in" filter="wheel(4)">
                                      <p:cBhvr>
                                        <p:cTn id="16" dur="2000"/>
                                        <p:tgtEl>
                                          <p:spTgt spid="921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3139321"/>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Un ragazzo in fase adolescenziale </a:t>
            </a:r>
            <a:r>
              <a:rPr lang="it-IT" dirty="0" smtClean="0"/>
              <a:t>ha bisogno di una guida, un adulto che lo accetti con la sua personalità ma che sappia fargli da conducente nelle decisioni più difficili. </a:t>
            </a:r>
          </a:p>
          <a:p>
            <a:pPr algn="just"/>
            <a:r>
              <a:rPr lang="it-IT" b="1" dirty="0" smtClean="0">
                <a:solidFill>
                  <a:srgbClr val="FF0000"/>
                </a:solidFill>
              </a:rPr>
              <a:t>“E’ una fase, passerà” </a:t>
            </a:r>
            <a:r>
              <a:rPr lang="it-IT" dirty="0" smtClean="0"/>
              <a:t>sentiamo spesso dire quando i giovani arrivano alla soglia di età fra i 13 e i 17/18 anni e non c’è nulla di più vero, ma rendergli più semplice la salita spetta alla famiglia e soprattutto agli educatori, con cui i ragazzi passano molto tempo, soprattutto nell’ambito delle relazioni tra coetanei. </a:t>
            </a:r>
          </a:p>
          <a:p>
            <a:pPr algn="just"/>
            <a:r>
              <a:rPr lang="it-IT" b="1" dirty="0" smtClean="0">
                <a:solidFill>
                  <a:srgbClr val="FF0000"/>
                </a:solidFill>
              </a:rPr>
              <a:t>E’ proprio in merito a questo </a:t>
            </a:r>
            <a:r>
              <a:rPr lang="it-IT" dirty="0" smtClean="0"/>
              <a:t>che un’insegnante può intervenire parlando con i suoi allievi e approfittando delle sue ore di lezione per approfondire questioni care ai ragazzi. </a:t>
            </a:r>
          </a:p>
          <a:p>
            <a:pPr algn="just"/>
            <a:r>
              <a:rPr lang="it-IT" b="1" dirty="0" smtClean="0">
                <a:solidFill>
                  <a:srgbClr val="FF0000"/>
                </a:solidFill>
              </a:rPr>
              <a:t>Anche se si finisce a parlare di una partita di calcio</a:t>
            </a:r>
            <a:r>
              <a:rPr lang="it-IT" dirty="0" smtClean="0"/>
              <a:t>, sarà comunque utile osservare i comportamenti degli allievi e farne tesoro, per completare il percorso di “soccorso”.</a:t>
            </a:r>
            <a:endParaRPr lang="it-IT" dirty="0"/>
          </a:p>
        </p:txBody>
      </p:sp>
      <p:sp>
        <p:nvSpPr>
          <p:cNvPr id="6" name="Segnaposto data 5"/>
          <p:cNvSpPr>
            <a:spLocks noGrp="1"/>
          </p:cNvSpPr>
          <p:nvPr>
            <p:ph type="dt" sz="half" idx="10"/>
          </p:nvPr>
        </p:nvSpPr>
        <p:spPr/>
        <p:txBody>
          <a:bodyPr/>
          <a:lstStyle/>
          <a:p>
            <a:fld id="{43894D1D-0EC4-4152-97B5-EB13F4D32EA1}"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17</a:t>
            </a:fld>
            <a:endParaRPr lang="it-IT"/>
          </a:p>
        </p:txBody>
      </p:sp>
      <p:sp>
        <p:nvSpPr>
          <p:cNvPr id="8" name="CasellaDiTesto 7"/>
          <p:cNvSpPr txBox="1"/>
          <p:nvPr/>
        </p:nvSpPr>
        <p:spPr>
          <a:xfrm>
            <a:off x="251520" y="980728"/>
            <a:ext cx="8352928" cy="461665"/>
          </a:xfrm>
          <a:prstGeom prst="rect">
            <a:avLst/>
          </a:prstGeom>
          <a:noFill/>
        </p:spPr>
        <p:txBody>
          <a:bodyPr wrap="square" rtlCol="0">
            <a:spAutoFit/>
          </a:bodyPr>
          <a:lstStyle/>
          <a:p>
            <a:pPr algn="ctr"/>
            <a:r>
              <a:rPr lang="it-IT" sz="2400" b="1" dirty="0" smtClean="0">
                <a:solidFill>
                  <a:srgbClr val="0070C0"/>
                </a:solidFill>
              </a:rPr>
              <a:t>Rafforzare l’alleanza: </a:t>
            </a:r>
            <a:r>
              <a:rPr lang="it-IT" sz="2400" b="1" dirty="0" err="1" smtClean="0">
                <a:solidFill>
                  <a:srgbClr val="0070C0"/>
                </a:solidFill>
              </a:rPr>
              <a:t>scuola-famiglia-altre</a:t>
            </a:r>
            <a:r>
              <a:rPr lang="it-IT" sz="2400" b="1" dirty="0" smtClean="0">
                <a:solidFill>
                  <a:srgbClr val="0070C0"/>
                </a:solidFill>
              </a:rPr>
              <a:t> agenzie educative</a:t>
            </a:r>
            <a:endParaRPr lang="it-IT" sz="2400" dirty="0">
              <a:solidFill>
                <a:srgbClr val="0070C0"/>
              </a:solidFill>
            </a:endParaRPr>
          </a:p>
        </p:txBody>
      </p:sp>
      <p:pic>
        <p:nvPicPr>
          <p:cNvPr id="10242" name="Picture 2" descr="C:\Users\Master\Desktop\Ultime foto\x22.jpg"/>
          <p:cNvPicPr>
            <a:picLocks noChangeAspect="1" noChangeArrowheads="1"/>
          </p:cNvPicPr>
          <p:nvPr/>
        </p:nvPicPr>
        <p:blipFill>
          <a:blip r:embed="rId2" cstate="print"/>
          <a:srcRect/>
          <a:stretch>
            <a:fillRect/>
          </a:stretch>
        </p:blipFill>
        <p:spPr bwMode="auto">
          <a:xfrm>
            <a:off x="3131840" y="4718868"/>
            <a:ext cx="2808312" cy="197001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42"/>
                                        </p:tgtEl>
                                        <p:attrNameLst>
                                          <p:attrName>style.visibility</p:attrName>
                                        </p:attrNameLst>
                                      </p:cBhvr>
                                      <p:to>
                                        <p:strVal val="visible"/>
                                      </p:to>
                                    </p:set>
                                    <p:animEffect transition="in" filter="wheel(4)">
                                      <p:cBhvr>
                                        <p:cTn id="16" dur="2000"/>
                                        <p:tgtEl>
                                          <p:spTgt spid="1024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175432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Discontinuità nei compiti, </a:t>
            </a:r>
            <a:r>
              <a:rPr lang="it-IT" dirty="0" smtClean="0"/>
              <a:t>assenza di impegno, distrazione, confronto acceso con i compagni e naturale curiosità, possono essere segnali di allarme solo nel momento in cui perseverano nel tempo. </a:t>
            </a:r>
          </a:p>
          <a:p>
            <a:pPr algn="just"/>
            <a:r>
              <a:rPr lang="it-IT" b="1" dirty="0" smtClean="0">
                <a:solidFill>
                  <a:srgbClr val="FF0000"/>
                </a:solidFill>
              </a:rPr>
              <a:t>In ogni caso, </a:t>
            </a:r>
            <a:r>
              <a:rPr lang="it-IT" dirty="0" smtClean="0"/>
              <a:t>se si notano atteggiamenti troppo fuori dal comune è importante ricorrere all’intervento della famiglia, e magari, concordare insieme una visita di uno psicoterapeuta, al fine di fornire un supporto adeguato.</a:t>
            </a:r>
            <a:endParaRPr lang="it-IT" dirty="0"/>
          </a:p>
        </p:txBody>
      </p:sp>
      <p:sp>
        <p:nvSpPr>
          <p:cNvPr id="6" name="Segnaposto data 5"/>
          <p:cNvSpPr>
            <a:spLocks noGrp="1"/>
          </p:cNvSpPr>
          <p:nvPr>
            <p:ph type="dt" sz="half" idx="10"/>
          </p:nvPr>
        </p:nvSpPr>
        <p:spPr/>
        <p:txBody>
          <a:bodyPr/>
          <a:lstStyle/>
          <a:p>
            <a:fld id="{FBA58974-DFC7-4E7C-84AD-2717A467CF87}"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sp>
        <p:nvSpPr>
          <p:cNvPr id="8" name="CasellaDiTesto 7"/>
          <p:cNvSpPr txBox="1"/>
          <p:nvPr/>
        </p:nvSpPr>
        <p:spPr>
          <a:xfrm>
            <a:off x="179512" y="980728"/>
            <a:ext cx="8496944" cy="461665"/>
          </a:xfrm>
          <a:prstGeom prst="rect">
            <a:avLst/>
          </a:prstGeom>
          <a:noFill/>
        </p:spPr>
        <p:txBody>
          <a:bodyPr wrap="square" rtlCol="0">
            <a:spAutoFit/>
          </a:bodyPr>
          <a:lstStyle/>
          <a:p>
            <a:pPr algn="ctr"/>
            <a:r>
              <a:rPr lang="it-IT" sz="2400" b="1" dirty="0" smtClean="0">
                <a:solidFill>
                  <a:srgbClr val="0070C0"/>
                </a:solidFill>
              </a:rPr>
              <a:t>Avere le antenne </a:t>
            </a:r>
            <a:r>
              <a:rPr lang="it-IT" sz="2400" b="1" dirty="0" smtClean="0">
                <a:solidFill>
                  <a:srgbClr val="0070C0"/>
                </a:solidFill>
              </a:rPr>
              <a:t>sempre all’opera</a:t>
            </a:r>
            <a:endParaRPr lang="it-IT" sz="2400" dirty="0">
              <a:solidFill>
                <a:srgbClr val="0070C0"/>
              </a:solidFill>
            </a:endParaRPr>
          </a:p>
        </p:txBody>
      </p:sp>
      <p:pic>
        <p:nvPicPr>
          <p:cNvPr id="11266" name="Picture 2" descr="C:\Users\Master\Desktop\Ultime foto\x11.jpg"/>
          <p:cNvPicPr>
            <a:picLocks noChangeAspect="1" noChangeArrowheads="1"/>
          </p:cNvPicPr>
          <p:nvPr/>
        </p:nvPicPr>
        <p:blipFill>
          <a:blip r:embed="rId2" cstate="print"/>
          <a:srcRect/>
          <a:stretch>
            <a:fillRect/>
          </a:stretch>
        </p:blipFill>
        <p:spPr bwMode="auto">
          <a:xfrm>
            <a:off x="2411760" y="3501008"/>
            <a:ext cx="4464496" cy="26207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1266"/>
                                        </p:tgtEl>
                                        <p:attrNameLst>
                                          <p:attrName>style.visibility</p:attrName>
                                        </p:attrNameLst>
                                      </p:cBhvr>
                                      <p:to>
                                        <p:strVal val="visible"/>
                                      </p:to>
                                    </p:set>
                                    <p:animEffect transition="in" filter="wheel(4)">
                                      <p:cBhvr>
                                        <p:cTn id="16" dur="2000"/>
                                        <p:tgtEl>
                                          <p:spTgt spid="1126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7DD54F43-CAA2-4C12-BC12-FB334C68DFC5}"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8" name="CasellaDiTesto 7"/>
          <p:cNvSpPr txBox="1"/>
          <p:nvPr/>
        </p:nvSpPr>
        <p:spPr>
          <a:xfrm>
            <a:off x="179512" y="980728"/>
            <a:ext cx="8496944" cy="461665"/>
          </a:xfrm>
          <a:prstGeom prst="rect">
            <a:avLst/>
          </a:prstGeom>
          <a:noFill/>
        </p:spPr>
        <p:txBody>
          <a:bodyPr wrap="square" rtlCol="0">
            <a:spAutoFit/>
          </a:bodyPr>
          <a:lstStyle/>
          <a:p>
            <a:pPr algn="ctr" fontAlgn="base"/>
            <a:r>
              <a:rPr lang="it-IT" sz="2400" b="1" dirty="0" smtClean="0">
                <a:solidFill>
                  <a:srgbClr val="0070C0"/>
                </a:solidFill>
              </a:rPr>
              <a:t>Adolescenti pigri e genitori complici</a:t>
            </a:r>
            <a:endParaRPr lang="it-IT" sz="2400" b="1" dirty="0">
              <a:solidFill>
                <a:srgbClr val="0070C0"/>
              </a:solidFill>
            </a:endParaRPr>
          </a:p>
        </p:txBody>
      </p:sp>
      <p:sp>
        <p:nvSpPr>
          <p:cNvPr id="9" name="Rettangolo 8"/>
          <p:cNvSpPr/>
          <p:nvPr/>
        </p:nvSpPr>
        <p:spPr>
          <a:xfrm>
            <a:off x="395536" y="1628800"/>
            <a:ext cx="8352928" cy="3970318"/>
          </a:xfrm>
          <a:prstGeom prst="rect">
            <a:avLst/>
          </a:prstGeom>
          <a:solidFill>
            <a:srgbClr val="FFFF00"/>
          </a:solidFill>
          <a:ln w="25400">
            <a:solidFill>
              <a:srgbClr val="0070C0"/>
            </a:solidFill>
          </a:ln>
        </p:spPr>
        <p:txBody>
          <a:bodyPr wrap="square">
            <a:spAutoFit/>
          </a:bodyPr>
          <a:lstStyle/>
          <a:p>
            <a:pPr algn="just"/>
            <a:r>
              <a:rPr lang="it-IT" b="1" dirty="0" smtClean="0">
                <a:solidFill>
                  <a:srgbClr val="FF0000"/>
                </a:solidFill>
              </a:rPr>
              <a:t>Ragazzi svogliati e demotivati</a:t>
            </a:r>
            <a:r>
              <a:rPr lang="it-IT" dirty="0" smtClean="0"/>
              <a:t>. Figli che passano le giornate non più sui libri, ma su divano, </a:t>
            </a:r>
            <a:r>
              <a:rPr lang="it-IT" dirty="0" err="1" smtClean="0"/>
              <a:t>tablet</a:t>
            </a:r>
            <a:r>
              <a:rPr lang="it-IT" dirty="0" smtClean="0"/>
              <a:t> e </a:t>
            </a:r>
            <a:r>
              <a:rPr lang="it-IT" dirty="0" err="1" smtClean="0"/>
              <a:t>smartphone</a:t>
            </a:r>
            <a:r>
              <a:rPr lang="it-IT" dirty="0" smtClean="0"/>
              <a:t>. Privi di interessi verso l’apprendimento, non si impegnano nello studio e di conseguenza a scuola ottengono risultati insufficienti. </a:t>
            </a:r>
          </a:p>
          <a:p>
            <a:pPr algn="just"/>
            <a:r>
              <a:rPr lang="it-IT" b="1" dirty="0" smtClean="0">
                <a:solidFill>
                  <a:srgbClr val="FF0000"/>
                </a:solidFill>
              </a:rPr>
              <a:t>L’inattività dei ragazzi </a:t>
            </a:r>
            <a:r>
              <a:rPr lang="it-IT" dirty="0" smtClean="0"/>
              <a:t>è un problema comune a molti genitori. Il 48,4% dei ragazzi di età compresa tra i 6 e i 17 anni, nel 2014, non ha letto neanche un libro.</a:t>
            </a:r>
          </a:p>
          <a:p>
            <a:pPr algn="just"/>
            <a:r>
              <a:rPr lang="it-IT" b="1" dirty="0" smtClean="0">
                <a:solidFill>
                  <a:srgbClr val="FF0000"/>
                </a:solidFill>
              </a:rPr>
              <a:t>Molte famiglie fanno del loro meglio </a:t>
            </a:r>
            <a:r>
              <a:rPr lang="it-IT" dirty="0" smtClean="0"/>
              <a:t>per avvicinare i figli alla lettura o ad altre attività culturali o sportive, ma quello che rende tutto più difficile è la sovrabbondanza di alternative più facili alle quali i ragazzi hanno quotidianamente accesso: </a:t>
            </a:r>
            <a:r>
              <a:rPr lang="it-IT" dirty="0" err="1" smtClean="0"/>
              <a:t>iPad</a:t>
            </a:r>
            <a:r>
              <a:rPr lang="it-IT" dirty="0" smtClean="0"/>
              <a:t>, televisione, videogiochi e persino tutta quella serie di impegni come compleanni, pomeriggi al parco a tema, ecc. organizzati dagli stessi genitori.</a:t>
            </a:r>
          </a:p>
          <a:p>
            <a:pPr algn="just"/>
            <a:r>
              <a:rPr lang="it-IT" b="1" dirty="0" smtClean="0">
                <a:solidFill>
                  <a:srgbClr val="FF0000"/>
                </a:solidFill>
              </a:rPr>
              <a:t>I genitori tendono </a:t>
            </a:r>
            <a:r>
              <a:rPr lang="it-IT" dirty="0" smtClean="0"/>
              <a:t>ad essere sempre meno esigenti nei confronti dei figli. Esitano a chiedere loro un piccolo contributo quotidiano come rifare il letto, lavare i piatti, ecc. o non hanno il coraggio di indurli ad alzare l’asticella dell’impegno o del senso di responsabilità.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p:cTn id="23"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p:cTn id="30"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31"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2" dur="10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 calcmode="lin" valueType="num">
                                      <p:cBhvr>
                                        <p:cTn id="37" dur="1000" fill="hold"/>
                                        <p:tgtEl>
                                          <p:spTgt spid="9">
                                            <p:txEl>
                                              <p:pRg st="3" end="3"/>
                                            </p:txEl>
                                          </p:spTgt>
                                        </p:tgtEl>
                                        <p:attrNameLst>
                                          <p:attrName>ppt_w</p:attrName>
                                        </p:attrNameLst>
                                      </p:cBhvr>
                                      <p:tavLst>
                                        <p:tav tm="0">
                                          <p:val>
                                            <p:strVal val="#ppt_w*0.70"/>
                                          </p:val>
                                        </p:tav>
                                        <p:tav tm="100000">
                                          <p:val>
                                            <p:strVal val="#ppt_w"/>
                                          </p:val>
                                        </p:tav>
                                      </p:tavLst>
                                    </p:anim>
                                    <p:anim calcmode="lin" valueType="num">
                                      <p:cBhvr>
                                        <p:cTn id="38" dur="1000" fill="hold"/>
                                        <p:tgtEl>
                                          <p:spTgt spid="9">
                                            <p:txEl>
                                              <p:pRg st="3" end="3"/>
                                            </p:txEl>
                                          </p:spTgt>
                                        </p:tgtEl>
                                        <p:attrNameLst>
                                          <p:attrName>ppt_h</p:attrName>
                                        </p:attrNameLst>
                                      </p:cBhvr>
                                      <p:tavLst>
                                        <p:tav tm="0">
                                          <p:val>
                                            <p:strVal val="#ppt_h"/>
                                          </p:val>
                                        </p:tav>
                                        <p:tav tm="100000">
                                          <p:val>
                                            <p:strVal val="#ppt_h"/>
                                          </p:val>
                                        </p:tav>
                                      </p:tavLst>
                                    </p:anim>
                                    <p:animEffect transition="in" filter="fade">
                                      <p:cBhvr>
                                        <p:cTn id="39"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556792"/>
            <a:ext cx="8352928"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Buona parte dei papà e delle mamme </a:t>
            </a:r>
            <a:r>
              <a:rPr lang="it-IT" dirty="0" smtClean="0"/>
              <a:t>vivono il successo del figlio a scuola come una grande prova da genitore. </a:t>
            </a:r>
          </a:p>
          <a:p>
            <a:pPr algn="just"/>
            <a:r>
              <a:rPr lang="it-IT" b="1" dirty="0" smtClean="0">
                <a:solidFill>
                  <a:srgbClr val="FF0000"/>
                </a:solidFill>
              </a:rPr>
              <a:t>E’ controproducente obbligare </a:t>
            </a:r>
            <a:r>
              <a:rPr lang="it-IT" dirty="0" smtClean="0"/>
              <a:t>un ragazzo o un bambino a prendere una penna, leggere un libro o ascoltare una lezione senza aiutarlo a ragionare sul perché dovrebbe farlo. O, nella peggiore delle ipotesi, urlare contro di lui/lei con l’effetto di associare un pensiero negativo allo studio.</a:t>
            </a:r>
          </a:p>
          <a:p>
            <a:pPr algn="just"/>
            <a:r>
              <a:rPr lang="it-IT" b="1" dirty="0" smtClean="0">
                <a:solidFill>
                  <a:srgbClr val="FF0000"/>
                </a:solidFill>
              </a:rPr>
              <a:t>Semplici azioni </a:t>
            </a:r>
            <a:r>
              <a:rPr lang="it-IT" dirty="0" smtClean="0"/>
              <a:t>potranno dare a tuo figlio/a lo slancio necessario per ottenere dei buoni risultati. Seguiamo sei regole pratiche per iniziare a motivare tuo figlio allo studio. </a:t>
            </a:r>
            <a:endParaRPr lang="it-IT" dirty="0"/>
          </a:p>
        </p:txBody>
      </p:sp>
      <p:sp>
        <p:nvSpPr>
          <p:cNvPr id="6" name="Segnaposto data 5"/>
          <p:cNvSpPr>
            <a:spLocks noGrp="1"/>
          </p:cNvSpPr>
          <p:nvPr>
            <p:ph type="dt" sz="half" idx="10"/>
          </p:nvPr>
        </p:nvSpPr>
        <p:spPr/>
        <p:txBody>
          <a:bodyPr/>
          <a:lstStyle/>
          <a:p>
            <a:fld id="{22AECC93-B806-476C-ABB3-313E4242E7BC}"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8" name="CasellaDiTesto 7"/>
          <p:cNvSpPr txBox="1"/>
          <p:nvPr/>
        </p:nvSpPr>
        <p:spPr>
          <a:xfrm>
            <a:off x="2915816" y="980728"/>
            <a:ext cx="3024336" cy="461665"/>
          </a:xfrm>
          <a:prstGeom prst="rect">
            <a:avLst/>
          </a:prstGeom>
          <a:noFill/>
        </p:spPr>
        <p:txBody>
          <a:bodyPr wrap="square" rtlCol="0">
            <a:spAutoFit/>
          </a:bodyPr>
          <a:lstStyle/>
          <a:p>
            <a:pPr algn="ctr"/>
            <a:r>
              <a:rPr lang="it-IT" sz="2400" b="1" dirty="0" smtClean="0">
                <a:solidFill>
                  <a:srgbClr val="0070C0"/>
                </a:solidFill>
              </a:rPr>
              <a:t>Premessa:</a:t>
            </a:r>
            <a:endParaRPr lang="it-IT" sz="2400" b="1" dirty="0">
              <a:solidFill>
                <a:srgbClr val="0070C0"/>
              </a:solidFill>
            </a:endParaRPr>
          </a:p>
        </p:txBody>
      </p:sp>
      <p:pic>
        <p:nvPicPr>
          <p:cNvPr id="1026" name="Picture 2" descr="C:\Users\Master\Desktop\Ultime foto\x2.jpg"/>
          <p:cNvPicPr>
            <a:picLocks noChangeAspect="1" noChangeArrowheads="1"/>
          </p:cNvPicPr>
          <p:nvPr/>
        </p:nvPicPr>
        <p:blipFill>
          <a:blip r:embed="rId2" cstate="print"/>
          <a:srcRect/>
          <a:stretch>
            <a:fillRect/>
          </a:stretch>
        </p:blipFill>
        <p:spPr bwMode="auto">
          <a:xfrm>
            <a:off x="2555776" y="4077072"/>
            <a:ext cx="4248472" cy="231988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heel(4)">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652865DD-2B38-47D1-B40D-3CE64E641364}"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a:p>
        </p:txBody>
      </p:sp>
      <p:sp>
        <p:nvSpPr>
          <p:cNvPr id="8" name="CasellaDiTesto 7"/>
          <p:cNvSpPr txBox="1"/>
          <p:nvPr/>
        </p:nvSpPr>
        <p:spPr>
          <a:xfrm>
            <a:off x="179512" y="980728"/>
            <a:ext cx="8496944" cy="461665"/>
          </a:xfrm>
          <a:prstGeom prst="rect">
            <a:avLst/>
          </a:prstGeom>
          <a:noFill/>
        </p:spPr>
        <p:txBody>
          <a:bodyPr wrap="square" rtlCol="0">
            <a:spAutoFit/>
          </a:bodyPr>
          <a:lstStyle/>
          <a:p>
            <a:pPr algn="ctr" fontAlgn="base"/>
            <a:r>
              <a:rPr lang="it-IT" sz="2400" b="1" dirty="0" smtClean="0">
                <a:solidFill>
                  <a:srgbClr val="0070C0"/>
                </a:solidFill>
              </a:rPr>
              <a:t>Ad ognuno le proprie responsabilità</a:t>
            </a:r>
            <a:endParaRPr lang="it-IT" sz="2400" b="1" dirty="0">
              <a:solidFill>
                <a:srgbClr val="0070C0"/>
              </a:solidFill>
            </a:endParaRPr>
          </a:p>
        </p:txBody>
      </p:sp>
      <p:sp>
        <p:nvSpPr>
          <p:cNvPr id="9" name="Rettangolo 8"/>
          <p:cNvSpPr/>
          <p:nvPr/>
        </p:nvSpPr>
        <p:spPr>
          <a:xfrm>
            <a:off x="395536" y="1628800"/>
            <a:ext cx="8352928" cy="3970318"/>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Genitori che si sacrificano </a:t>
            </a:r>
            <a:r>
              <a:rPr lang="it-IT" dirty="0" smtClean="0"/>
              <a:t>per fare al posto dei figli, a volte persino i compiti di scuola, dimenticano che in questo modo fanno perdere ai loro ragazzi la straordinaria possibilità di imparare a ottenere sempre qualcosa in più da se stessi.</a:t>
            </a:r>
          </a:p>
          <a:p>
            <a:pPr algn="just" fontAlgn="base"/>
            <a:endParaRPr lang="it-IT" dirty="0" smtClean="0"/>
          </a:p>
          <a:p>
            <a:pPr algn="just" fontAlgn="base"/>
            <a:r>
              <a:rPr lang="it-IT" b="1" dirty="0" smtClean="0">
                <a:solidFill>
                  <a:srgbClr val="FF0000"/>
                </a:solidFill>
              </a:rPr>
              <a:t>Un sano senso di responsabilità </a:t>
            </a:r>
            <a:r>
              <a:rPr lang="it-IT" dirty="0" smtClean="0"/>
              <a:t>germoglia fin da quando i genitori attribuiscono al ragazzo la responsabilità dei propri risultati scolastici, evitando di scaricare la responsabilità sugli insegnanti. </a:t>
            </a:r>
          </a:p>
          <a:p>
            <a:pPr algn="just" fontAlgn="base"/>
            <a:endParaRPr lang="it-IT" b="1" dirty="0" smtClean="0">
              <a:solidFill>
                <a:srgbClr val="FF0000"/>
              </a:solidFill>
            </a:endParaRPr>
          </a:p>
          <a:p>
            <a:pPr algn="just" fontAlgn="base"/>
            <a:r>
              <a:rPr lang="it-IT" b="1" dirty="0" smtClean="0">
                <a:solidFill>
                  <a:srgbClr val="FF0000"/>
                </a:solidFill>
              </a:rPr>
              <a:t>La capacità di resistere </a:t>
            </a:r>
            <a:r>
              <a:rPr lang="it-IT" dirty="0" smtClean="0"/>
              <a:t>alle vicissitudini della vita nasce fin da quando i genitori, con pazienza, aiutano i figli a rialzarsi e a non abbattersi dopo le prime difficoltà scolastiche. </a:t>
            </a:r>
          </a:p>
          <a:p>
            <a:pPr algn="just" fontAlgn="base"/>
            <a:endParaRPr lang="it-IT" b="1" dirty="0" smtClean="0">
              <a:solidFill>
                <a:srgbClr val="FF0000"/>
              </a:solidFill>
            </a:endParaRPr>
          </a:p>
          <a:p>
            <a:pPr algn="just" fontAlgn="base"/>
            <a:r>
              <a:rPr lang="it-IT" b="1" dirty="0" smtClean="0">
                <a:solidFill>
                  <a:srgbClr val="FF0000"/>
                </a:solidFill>
              </a:rPr>
              <a:t>Uno sviluppo armonico del carattere</a:t>
            </a:r>
            <a:r>
              <a:rPr lang="it-IT" dirty="0" smtClean="0"/>
              <a:t>, e soprattutto educare i tratti che hanno un influsso positivo, come la tenacia, la costanza, la metodicità dello sforzo, risulta alla fine dei conti il miglior modo per far fruttare la stessa intelligenza.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 calcmode="lin" valueType="num">
                                      <p:cBhvr>
                                        <p:cTn id="30" dur="1000" fill="hold"/>
                                        <p:tgtEl>
                                          <p:spTgt spid="9">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9">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p:cTn id="37" dur="1000" fill="hold"/>
                                        <p:tgtEl>
                                          <p:spTgt spid="9">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9">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4383FB2A-84C1-4839-99B6-8699DDF40021}"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dirty="0"/>
          </a:p>
        </p:txBody>
      </p:sp>
      <p:sp>
        <p:nvSpPr>
          <p:cNvPr id="8" name="CasellaDiTesto 7"/>
          <p:cNvSpPr txBox="1"/>
          <p:nvPr/>
        </p:nvSpPr>
        <p:spPr>
          <a:xfrm>
            <a:off x="179512" y="980728"/>
            <a:ext cx="8496944" cy="461665"/>
          </a:xfrm>
          <a:prstGeom prst="rect">
            <a:avLst/>
          </a:prstGeom>
          <a:noFill/>
        </p:spPr>
        <p:txBody>
          <a:bodyPr wrap="square" rtlCol="0">
            <a:spAutoFit/>
          </a:bodyPr>
          <a:lstStyle/>
          <a:p>
            <a:pPr algn="ctr" fontAlgn="base"/>
            <a:r>
              <a:rPr lang="it-IT" sz="2400" b="1" dirty="0" smtClean="0">
                <a:solidFill>
                  <a:srgbClr val="0070C0"/>
                </a:solidFill>
              </a:rPr>
              <a:t>L’importanza di motivare ed incoraggiare i ragazzi</a:t>
            </a:r>
            <a:endParaRPr lang="it-IT" sz="2400" b="1" dirty="0">
              <a:solidFill>
                <a:srgbClr val="0070C0"/>
              </a:solidFill>
            </a:endParaRPr>
          </a:p>
        </p:txBody>
      </p:sp>
      <p:sp>
        <p:nvSpPr>
          <p:cNvPr id="9" name="Rettangolo 8"/>
          <p:cNvSpPr/>
          <p:nvPr/>
        </p:nvSpPr>
        <p:spPr>
          <a:xfrm>
            <a:off x="395536" y="1484784"/>
            <a:ext cx="8352928" cy="4801314"/>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Il rendimento a scuola </a:t>
            </a:r>
            <a:r>
              <a:rPr lang="it-IT" dirty="0" smtClean="0"/>
              <a:t>non è solo questione di talento. Ai ragazzi bisogna fornire sufficienti opportunità e va assicurato il necessario sostegno e incoraggiamento.</a:t>
            </a:r>
          </a:p>
          <a:p>
            <a:pPr algn="just" fontAlgn="base"/>
            <a:endParaRPr lang="it-IT" b="1" dirty="0" smtClean="0">
              <a:solidFill>
                <a:srgbClr val="FF0000"/>
              </a:solidFill>
            </a:endParaRPr>
          </a:p>
          <a:p>
            <a:pPr algn="just" fontAlgn="base"/>
            <a:r>
              <a:rPr lang="it-IT" b="1" dirty="0" smtClean="0">
                <a:solidFill>
                  <a:srgbClr val="FF0000"/>
                </a:solidFill>
              </a:rPr>
              <a:t>E in questo i genitori </a:t>
            </a:r>
            <a:r>
              <a:rPr lang="it-IT" dirty="0" smtClean="0"/>
              <a:t>hanno un ruolo fondamentale. A volte si tratta di rivedere le aspettative e gli obiettivi, facendo sentire il ragazzo maggiormente gratificato. </a:t>
            </a:r>
          </a:p>
          <a:p>
            <a:pPr algn="just" fontAlgn="base"/>
            <a:endParaRPr lang="it-IT" b="1" dirty="0" smtClean="0">
              <a:solidFill>
                <a:srgbClr val="FF0000"/>
              </a:solidFill>
            </a:endParaRPr>
          </a:p>
          <a:p>
            <a:pPr algn="just" fontAlgn="base"/>
            <a:r>
              <a:rPr lang="it-IT" b="1" dirty="0" smtClean="0">
                <a:solidFill>
                  <a:srgbClr val="FF0000"/>
                </a:solidFill>
              </a:rPr>
              <a:t>In altre circostanze </a:t>
            </a:r>
            <a:r>
              <a:rPr lang="it-IT" dirty="0" smtClean="0"/>
              <a:t>bisogna invece riuscire ad imporsi con maggiore fermezza e indurre il ragazzo ad alzare l’asticella dell’impegno quotidiano, ponendo limiti, regole e restrizioni. </a:t>
            </a:r>
          </a:p>
          <a:p>
            <a:pPr algn="just" fontAlgn="base"/>
            <a:endParaRPr lang="it-IT" b="1" dirty="0" smtClean="0">
              <a:solidFill>
                <a:srgbClr val="FF0000"/>
              </a:solidFill>
            </a:endParaRPr>
          </a:p>
          <a:p>
            <a:pPr algn="just" fontAlgn="base"/>
            <a:r>
              <a:rPr lang="it-IT" b="1" dirty="0" smtClean="0">
                <a:solidFill>
                  <a:srgbClr val="FF0000"/>
                </a:solidFill>
              </a:rPr>
              <a:t>Lavorare sulla motivazione </a:t>
            </a:r>
            <a:r>
              <a:rPr lang="it-IT" dirty="0" smtClean="0"/>
              <a:t>è importante, ma quanti genitori ribadiscono quotidianamente ai loro figli l’importanza della scuola senza ottenere risultati? </a:t>
            </a:r>
          </a:p>
          <a:p>
            <a:pPr algn="just" fontAlgn="base"/>
            <a:endParaRPr lang="it-IT" b="1" dirty="0" smtClean="0">
              <a:solidFill>
                <a:srgbClr val="FF0000"/>
              </a:solidFill>
            </a:endParaRPr>
          </a:p>
          <a:p>
            <a:pPr algn="just" fontAlgn="base"/>
            <a:r>
              <a:rPr lang="it-IT" b="1" dirty="0" smtClean="0">
                <a:solidFill>
                  <a:srgbClr val="FF0000"/>
                </a:solidFill>
              </a:rPr>
              <a:t>A un certo punto </a:t>
            </a:r>
            <a:r>
              <a:rPr lang="it-IT" dirty="0" smtClean="0"/>
              <a:t>occorre anche spingere i figli ad agire, lavorando insieme a loro se necessario o utilizzando punizioni e gratificazioni. La motivazione verrà di conseguenza con l’abitudine all’esercizio o come risultato di un lavoro ben svolto che dà soddisfazione anche al ragazzo.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p:cTn id="23"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 calcmode="lin" valueType="num">
                                      <p:cBhvr>
                                        <p:cTn id="30" dur="1000" fill="hold"/>
                                        <p:tgtEl>
                                          <p:spTgt spid="9">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9">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p:cTn id="37" dur="1000" fill="hold"/>
                                        <p:tgtEl>
                                          <p:spTgt spid="9">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9">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9">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9">
                                            <p:txEl>
                                              <p:pRg st="8" end="8"/>
                                            </p:txEl>
                                          </p:spTgt>
                                        </p:tgtEl>
                                        <p:attrNameLst>
                                          <p:attrName>style.visibility</p:attrName>
                                        </p:attrNameLst>
                                      </p:cBhvr>
                                      <p:to>
                                        <p:strVal val="visible"/>
                                      </p:to>
                                    </p:set>
                                    <p:anim calcmode="lin" valueType="num">
                                      <p:cBhvr>
                                        <p:cTn id="44" dur="1000" fill="hold"/>
                                        <p:tgtEl>
                                          <p:spTgt spid="9">
                                            <p:txEl>
                                              <p:pRg st="8" end="8"/>
                                            </p:txEl>
                                          </p:spTgt>
                                        </p:tgtEl>
                                        <p:attrNameLst>
                                          <p:attrName>ppt_w</p:attrName>
                                        </p:attrNameLst>
                                      </p:cBhvr>
                                      <p:tavLst>
                                        <p:tav tm="0">
                                          <p:val>
                                            <p:strVal val="#ppt_w*0.70"/>
                                          </p:val>
                                        </p:tav>
                                        <p:tav tm="100000">
                                          <p:val>
                                            <p:strVal val="#ppt_w"/>
                                          </p:val>
                                        </p:tav>
                                      </p:tavLst>
                                    </p:anim>
                                    <p:anim calcmode="lin" valueType="num">
                                      <p:cBhvr>
                                        <p:cTn id="45" dur="1000" fill="hold"/>
                                        <p:tgtEl>
                                          <p:spTgt spid="9">
                                            <p:txEl>
                                              <p:pRg st="8" end="8"/>
                                            </p:txEl>
                                          </p:spTgt>
                                        </p:tgtEl>
                                        <p:attrNameLst>
                                          <p:attrName>ppt_h</p:attrName>
                                        </p:attrNameLst>
                                      </p:cBhvr>
                                      <p:tavLst>
                                        <p:tav tm="0">
                                          <p:val>
                                            <p:strVal val="#ppt_h"/>
                                          </p:val>
                                        </p:tav>
                                        <p:tav tm="100000">
                                          <p:val>
                                            <p:strVal val="#ppt_h"/>
                                          </p:val>
                                        </p:tav>
                                      </p:tavLst>
                                    </p:anim>
                                    <p:animEffect transition="in" filter="fade">
                                      <p:cBhvr>
                                        <p:cTn id="46"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D8C76F26-E93E-4AF3-AD03-17234BEB24C7}"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22</a:t>
            </a:fld>
            <a:endParaRPr lang="it-IT"/>
          </a:p>
        </p:txBody>
      </p:sp>
      <p:sp>
        <p:nvSpPr>
          <p:cNvPr id="8" name="CasellaDiTesto 7"/>
          <p:cNvSpPr txBox="1"/>
          <p:nvPr/>
        </p:nvSpPr>
        <p:spPr>
          <a:xfrm>
            <a:off x="179512" y="980729"/>
            <a:ext cx="8496944" cy="461665"/>
          </a:xfrm>
          <a:prstGeom prst="rect">
            <a:avLst/>
          </a:prstGeom>
          <a:noFill/>
        </p:spPr>
        <p:txBody>
          <a:bodyPr wrap="square" rtlCol="0">
            <a:spAutoFit/>
          </a:bodyPr>
          <a:lstStyle/>
          <a:p>
            <a:pPr algn="ctr" fontAlgn="base"/>
            <a:r>
              <a:rPr lang="it-IT" sz="2400" b="1" dirty="0" smtClean="0">
                <a:solidFill>
                  <a:srgbClr val="0070C0"/>
                </a:solidFill>
              </a:rPr>
              <a:t>L’obiettivo deve essere l’impegno</a:t>
            </a:r>
            <a:endParaRPr lang="it-IT" sz="2400" b="1" dirty="0">
              <a:solidFill>
                <a:srgbClr val="0070C0"/>
              </a:solidFill>
            </a:endParaRPr>
          </a:p>
        </p:txBody>
      </p:sp>
      <p:sp>
        <p:nvSpPr>
          <p:cNvPr id="9" name="Rettangolo 8"/>
          <p:cNvSpPr/>
          <p:nvPr/>
        </p:nvSpPr>
        <p:spPr>
          <a:xfrm>
            <a:off x="395536" y="1484785"/>
            <a:ext cx="8352928" cy="2308324"/>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I genitori </a:t>
            </a:r>
            <a:r>
              <a:rPr lang="it-IT" dirty="0" smtClean="0"/>
              <a:t>non devono porre ai figli obiettivi in termini di prestazione scolastica e di voti, ma viceversa, principalmente in termini di impegno. </a:t>
            </a:r>
          </a:p>
          <a:p>
            <a:pPr algn="just" fontAlgn="base"/>
            <a:r>
              <a:rPr lang="it-IT" b="1" dirty="0" smtClean="0">
                <a:solidFill>
                  <a:srgbClr val="FF0000"/>
                </a:solidFill>
              </a:rPr>
              <a:t>Bisogna chiedere ai ragazzi </a:t>
            </a:r>
            <a:r>
              <a:rPr lang="it-IT" dirty="0" smtClean="0"/>
              <a:t>di lavorare con concentrazione, di sforzarsi di apprendere, di dedicare alle attività scolastiche il giusto tempo, nient’altro. </a:t>
            </a:r>
          </a:p>
          <a:p>
            <a:pPr algn="just" fontAlgn="base"/>
            <a:r>
              <a:rPr lang="it-IT" b="1" dirty="0" smtClean="0">
                <a:solidFill>
                  <a:srgbClr val="FF0000"/>
                </a:solidFill>
              </a:rPr>
              <a:t>Porre limiti, </a:t>
            </a:r>
            <a:r>
              <a:rPr lang="it-IT" dirty="0" smtClean="0"/>
              <a:t>se necessario allontanando ogni distrazione, rimane un caposaldo dal quale non si può prescindere.</a:t>
            </a:r>
          </a:p>
          <a:p>
            <a:pPr algn="just" fontAlgn="base"/>
            <a:r>
              <a:rPr lang="it-IT" b="1" dirty="0" smtClean="0">
                <a:solidFill>
                  <a:srgbClr val="FF0000"/>
                </a:solidFill>
              </a:rPr>
              <a:t>Soprattutto ad un’età</a:t>
            </a:r>
            <a:r>
              <a:rPr lang="it-IT" dirty="0" smtClean="0"/>
              <a:t>, quella adolescenziale, in cui se un ragazzo non ha già maturato una spiccata coscienziosità farsi distrarre è molto facile.</a:t>
            </a:r>
            <a:endParaRPr lang="it-IT" dirty="0"/>
          </a:p>
        </p:txBody>
      </p:sp>
      <p:pic>
        <p:nvPicPr>
          <p:cNvPr id="15362" name="Picture 2" descr="C:\Users\Master\Desktop\Ultime foto\x21.jpg"/>
          <p:cNvPicPr>
            <a:picLocks noChangeAspect="1" noChangeArrowheads="1"/>
          </p:cNvPicPr>
          <p:nvPr/>
        </p:nvPicPr>
        <p:blipFill>
          <a:blip r:embed="rId2" cstate="print"/>
          <a:srcRect/>
          <a:stretch>
            <a:fillRect/>
          </a:stretch>
        </p:blipFill>
        <p:spPr bwMode="auto">
          <a:xfrm>
            <a:off x="2411760" y="4005064"/>
            <a:ext cx="4277275"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5362"/>
                                        </p:tgtEl>
                                        <p:attrNameLst>
                                          <p:attrName>style.visibility</p:attrName>
                                        </p:attrNameLst>
                                      </p:cBhvr>
                                      <p:to>
                                        <p:strVal val="visible"/>
                                      </p:to>
                                    </p:set>
                                    <p:animEffect transition="in" filter="wheel(4)">
                                      <p:cBhvr>
                                        <p:cTn id="16" dur="2000"/>
                                        <p:tgtEl>
                                          <p:spTgt spid="1536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 calcmode="lin" valueType="num">
                                      <p:cBhvr>
                                        <p:cTn id="35"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 calcmode="lin" valueType="num">
                                      <p:cBhvr>
                                        <p:cTn id="42" dur="1000" fill="hold"/>
                                        <p:tgtEl>
                                          <p:spTgt spid="9">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9">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045232F6-FA17-4A27-8B4A-499B738963E4}"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23</a:t>
            </a:fld>
            <a:endParaRPr lang="it-IT"/>
          </a:p>
        </p:txBody>
      </p:sp>
      <p:sp>
        <p:nvSpPr>
          <p:cNvPr id="8" name="CasellaDiTesto 7"/>
          <p:cNvSpPr txBox="1"/>
          <p:nvPr/>
        </p:nvSpPr>
        <p:spPr>
          <a:xfrm>
            <a:off x="179512" y="980729"/>
            <a:ext cx="8496944" cy="461665"/>
          </a:xfrm>
          <a:prstGeom prst="rect">
            <a:avLst/>
          </a:prstGeom>
          <a:noFill/>
        </p:spPr>
        <p:txBody>
          <a:bodyPr wrap="square" rtlCol="0">
            <a:spAutoFit/>
          </a:bodyPr>
          <a:lstStyle/>
          <a:p>
            <a:pPr algn="ctr" fontAlgn="base"/>
            <a:r>
              <a:rPr lang="it-IT" sz="2400" b="1" dirty="0" smtClean="0">
                <a:solidFill>
                  <a:srgbClr val="0070C0"/>
                </a:solidFill>
              </a:rPr>
              <a:t>No alla ricerca del talento a tutti i costi</a:t>
            </a:r>
            <a:endParaRPr lang="it-IT" sz="2400" b="1" dirty="0">
              <a:solidFill>
                <a:srgbClr val="0070C0"/>
              </a:solidFill>
            </a:endParaRPr>
          </a:p>
        </p:txBody>
      </p:sp>
      <p:sp>
        <p:nvSpPr>
          <p:cNvPr id="9" name="Rettangolo 8"/>
          <p:cNvSpPr/>
          <p:nvPr/>
        </p:nvSpPr>
        <p:spPr>
          <a:xfrm>
            <a:off x="395536" y="1484785"/>
            <a:ext cx="8352928" cy="2031325"/>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In famiglia </a:t>
            </a:r>
            <a:r>
              <a:rPr lang="it-IT" dirty="0" smtClean="0"/>
              <a:t>bisogna abituarsi ad utilizzare un linguaggio che valorizzi il lavoro e il sacrificio, anziché andare all’ossessiva ricerca di un qualche presunto talento precoce, una tendenza nociva della società attuale. </a:t>
            </a:r>
          </a:p>
          <a:p>
            <a:pPr algn="just" fontAlgn="base"/>
            <a:r>
              <a:rPr lang="it-IT" b="1" dirty="0" smtClean="0">
                <a:solidFill>
                  <a:srgbClr val="FF0000"/>
                </a:solidFill>
              </a:rPr>
              <a:t>Di fronte </a:t>
            </a:r>
            <a:r>
              <a:rPr lang="it-IT" dirty="0" smtClean="0"/>
              <a:t>a un compito di matematica o ad un esperimento di scienze ben svolti, ad esempio, bisogna evitare definizioni come “sei stato bravo” o “ in questa materia sei un asso”. E’ importante invece gratificare i ragazzi dicendogli “hai lavorato con impegno”, “hai imparato”.</a:t>
            </a:r>
            <a:endParaRPr lang="it-IT" dirty="0"/>
          </a:p>
        </p:txBody>
      </p:sp>
      <p:pic>
        <p:nvPicPr>
          <p:cNvPr id="16386" name="Picture 2" descr="C:\Users\Master\Desktop\Ultime foto\x14.jpg"/>
          <p:cNvPicPr>
            <a:picLocks noChangeAspect="1" noChangeArrowheads="1"/>
          </p:cNvPicPr>
          <p:nvPr/>
        </p:nvPicPr>
        <p:blipFill>
          <a:blip r:embed="rId2" cstate="print"/>
          <a:srcRect/>
          <a:stretch>
            <a:fillRect/>
          </a:stretch>
        </p:blipFill>
        <p:spPr bwMode="auto">
          <a:xfrm>
            <a:off x="2699792" y="3717032"/>
            <a:ext cx="3672408" cy="266703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6386"/>
                                        </p:tgtEl>
                                        <p:attrNameLst>
                                          <p:attrName>style.visibility</p:attrName>
                                        </p:attrNameLst>
                                      </p:cBhvr>
                                      <p:to>
                                        <p:strVal val="visible"/>
                                      </p:to>
                                    </p:set>
                                    <p:animEffect transition="in" filter="wheel(4)">
                                      <p:cBhvr>
                                        <p:cTn id="16" dur="2000"/>
                                        <p:tgtEl>
                                          <p:spTgt spid="1638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6D41AC5E-D494-463B-9ABD-C4A6A0D89D54}"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24</a:t>
            </a:fld>
            <a:endParaRPr lang="it-IT"/>
          </a:p>
        </p:txBody>
      </p:sp>
      <p:sp>
        <p:nvSpPr>
          <p:cNvPr id="8" name="CasellaDiTesto 7"/>
          <p:cNvSpPr txBox="1"/>
          <p:nvPr/>
        </p:nvSpPr>
        <p:spPr>
          <a:xfrm>
            <a:off x="179512" y="980729"/>
            <a:ext cx="8496944" cy="461665"/>
          </a:xfrm>
          <a:prstGeom prst="rect">
            <a:avLst/>
          </a:prstGeom>
          <a:noFill/>
        </p:spPr>
        <p:txBody>
          <a:bodyPr wrap="square" rtlCol="0">
            <a:spAutoFit/>
          </a:bodyPr>
          <a:lstStyle/>
          <a:p>
            <a:pPr algn="ctr" fontAlgn="base"/>
            <a:r>
              <a:rPr lang="it-IT" sz="2400" b="1" dirty="0" smtClean="0">
                <a:solidFill>
                  <a:srgbClr val="0070C0"/>
                </a:solidFill>
              </a:rPr>
              <a:t>Trasformare l’imposizione in opportunità</a:t>
            </a:r>
            <a:endParaRPr lang="it-IT" sz="2400" b="1" dirty="0">
              <a:solidFill>
                <a:srgbClr val="0070C0"/>
              </a:solidFill>
            </a:endParaRPr>
          </a:p>
        </p:txBody>
      </p:sp>
      <p:sp>
        <p:nvSpPr>
          <p:cNvPr id="9" name="Rettangolo 8"/>
          <p:cNvSpPr/>
          <p:nvPr/>
        </p:nvSpPr>
        <p:spPr>
          <a:xfrm>
            <a:off x="395536" y="1484785"/>
            <a:ext cx="8352928" cy="2585323"/>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Valorizzare l’apprendimento </a:t>
            </a:r>
            <a:r>
              <a:rPr lang="it-IT" dirty="0" smtClean="0"/>
              <a:t>quotidianamente, anche con il buon esempio è fondamentale. Imparare ogni giorno cose nuove costituisce davvero un’opportunità da vivere quotidianamente insieme ai figli, leggendo insieme a loro, insegnandogli ad esempio a coltivare l’orto o praticando un’attività istruttiva. </a:t>
            </a:r>
          </a:p>
          <a:p>
            <a:pPr algn="just" fontAlgn="base"/>
            <a:r>
              <a:rPr lang="it-IT" b="1" dirty="0" smtClean="0">
                <a:solidFill>
                  <a:srgbClr val="FF0000"/>
                </a:solidFill>
              </a:rPr>
              <a:t>Coltivare l’equilibrio interiore </a:t>
            </a:r>
            <a:r>
              <a:rPr lang="it-IT" dirty="0" smtClean="0"/>
              <a:t>e la serenità dei figli è parimenti importante. Se la scuola è un problema, diventa giocoforza importante mollare la presa su altri aspetti, meno importanti, altrimenti si rischia di vivere un conflitto ininterrotto. </a:t>
            </a:r>
          </a:p>
          <a:p>
            <a:pPr algn="just" fontAlgn="base"/>
            <a:r>
              <a:rPr lang="it-IT" b="1" dirty="0" smtClean="0">
                <a:solidFill>
                  <a:srgbClr val="FF0000"/>
                </a:solidFill>
              </a:rPr>
              <a:t>Allo stesso modo </a:t>
            </a:r>
            <a:r>
              <a:rPr lang="it-IT" dirty="0" smtClean="0"/>
              <a:t>quando si pongono dei limiti non bisogna ricorrere contemporaneamente al ricatto emotivo o mostrare eccessiva durezza.</a:t>
            </a:r>
            <a:endParaRPr lang="it-IT" dirty="0"/>
          </a:p>
        </p:txBody>
      </p:sp>
      <p:pic>
        <p:nvPicPr>
          <p:cNvPr id="12290" name="Picture 2" descr="C:\Users\Master\Desktop\Ultime foto\x18.jpg"/>
          <p:cNvPicPr>
            <a:picLocks noChangeAspect="1" noChangeArrowheads="1"/>
          </p:cNvPicPr>
          <p:nvPr/>
        </p:nvPicPr>
        <p:blipFill>
          <a:blip r:embed="rId2" cstate="print"/>
          <a:srcRect/>
          <a:stretch>
            <a:fillRect/>
          </a:stretch>
        </p:blipFill>
        <p:spPr bwMode="auto">
          <a:xfrm>
            <a:off x="2339752" y="4221088"/>
            <a:ext cx="4371914"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2290"/>
                                        </p:tgtEl>
                                        <p:attrNameLst>
                                          <p:attrName>style.visibility</p:attrName>
                                        </p:attrNameLst>
                                      </p:cBhvr>
                                      <p:to>
                                        <p:strVal val="visible"/>
                                      </p:to>
                                    </p:set>
                                    <p:animEffect transition="in" filter="wheel(4)">
                                      <p:cBhvr>
                                        <p:cTn id="16" dur="2000"/>
                                        <p:tgtEl>
                                          <p:spTgt spid="1229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 calcmode="lin" valueType="num">
                                      <p:cBhvr>
                                        <p:cTn id="35"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1082D13D-F660-4113-8C25-A3A650994630}"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25</a:t>
            </a:fld>
            <a:endParaRPr lang="it-IT"/>
          </a:p>
        </p:txBody>
      </p:sp>
      <p:sp>
        <p:nvSpPr>
          <p:cNvPr id="8" name="CasellaDiTesto 7"/>
          <p:cNvSpPr txBox="1"/>
          <p:nvPr/>
        </p:nvSpPr>
        <p:spPr>
          <a:xfrm>
            <a:off x="179512" y="980729"/>
            <a:ext cx="8496944" cy="461665"/>
          </a:xfrm>
          <a:prstGeom prst="rect">
            <a:avLst/>
          </a:prstGeom>
          <a:noFill/>
        </p:spPr>
        <p:txBody>
          <a:bodyPr wrap="square" rtlCol="0">
            <a:spAutoFit/>
          </a:bodyPr>
          <a:lstStyle/>
          <a:p>
            <a:pPr algn="ctr" fontAlgn="base"/>
            <a:r>
              <a:rPr lang="it-IT" sz="2400" b="1" dirty="0" smtClean="0">
                <a:solidFill>
                  <a:srgbClr val="0070C0"/>
                </a:solidFill>
              </a:rPr>
              <a:t>Stimolarli con interessi diversi</a:t>
            </a:r>
            <a:endParaRPr lang="it-IT" sz="2400" b="1" dirty="0">
              <a:solidFill>
                <a:srgbClr val="0070C0"/>
              </a:solidFill>
            </a:endParaRPr>
          </a:p>
        </p:txBody>
      </p:sp>
      <p:sp>
        <p:nvSpPr>
          <p:cNvPr id="9" name="Rettangolo 8"/>
          <p:cNvSpPr/>
          <p:nvPr/>
        </p:nvSpPr>
        <p:spPr>
          <a:xfrm>
            <a:off x="395536" y="1484785"/>
            <a:ext cx="8352928" cy="1200329"/>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Aiutare un ragazzo </a:t>
            </a:r>
            <a:r>
              <a:rPr lang="it-IT" dirty="0" smtClean="0"/>
              <a:t>a coltivare anche interessi diversi da quelli scolastici (es. volontariato), soprattutto se la scuola non gli piace, può costituire un importante terreno di maturazione parallelo e complementare, dove poter apprendere e capire che attraverso l’entusiasmo e l’impegno si possono realizzare e raggiungere degli obiettivi.</a:t>
            </a:r>
            <a:endParaRPr lang="it-IT" dirty="0"/>
          </a:p>
        </p:txBody>
      </p:sp>
      <p:pic>
        <p:nvPicPr>
          <p:cNvPr id="13314" name="Picture 2" descr="C:\Users\Master\Desktop\Ultime foto\x20.jpg"/>
          <p:cNvPicPr>
            <a:picLocks noChangeAspect="1" noChangeArrowheads="1"/>
          </p:cNvPicPr>
          <p:nvPr/>
        </p:nvPicPr>
        <p:blipFill>
          <a:blip r:embed="rId2" cstate="print"/>
          <a:srcRect/>
          <a:stretch>
            <a:fillRect/>
          </a:stretch>
        </p:blipFill>
        <p:spPr bwMode="auto">
          <a:xfrm>
            <a:off x="1475656" y="2852936"/>
            <a:ext cx="6316130" cy="353703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3314"/>
                                        </p:tgtEl>
                                        <p:attrNameLst>
                                          <p:attrName>style.visibility</p:attrName>
                                        </p:attrNameLst>
                                      </p:cBhvr>
                                      <p:to>
                                        <p:strVal val="visible"/>
                                      </p:to>
                                    </p:set>
                                    <p:animEffect transition="in" filter="wheel(4)">
                                      <p:cBhvr>
                                        <p:cTn id="16" dur="2000"/>
                                        <p:tgtEl>
                                          <p:spTgt spid="1331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97094190-77DC-4199-9E50-8B4FE961B148}"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26</a:t>
            </a:fld>
            <a:endParaRPr lang="it-IT"/>
          </a:p>
        </p:txBody>
      </p:sp>
      <p:sp>
        <p:nvSpPr>
          <p:cNvPr id="8" name="CasellaDiTesto 7"/>
          <p:cNvSpPr txBox="1"/>
          <p:nvPr/>
        </p:nvSpPr>
        <p:spPr>
          <a:xfrm>
            <a:off x="179512" y="980729"/>
            <a:ext cx="8496944" cy="461665"/>
          </a:xfrm>
          <a:prstGeom prst="rect">
            <a:avLst/>
          </a:prstGeom>
          <a:noFill/>
        </p:spPr>
        <p:txBody>
          <a:bodyPr wrap="square" rtlCol="0">
            <a:spAutoFit/>
          </a:bodyPr>
          <a:lstStyle/>
          <a:p>
            <a:pPr algn="ctr" fontAlgn="base"/>
            <a:r>
              <a:rPr lang="it-IT" sz="2400" b="1" dirty="0" smtClean="0">
                <a:solidFill>
                  <a:srgbClr val="0070C0"/>
                </a:solidFill>
              </a:rPr>
              <a:t>Punizioni e premi solo se necessari</a:t>
            </a:r>
            <a:endParaRPr lang="it-IT" sz="2400" b="1" dirty="0">
              <a:solidFill>
                <a:srgbClr val="0070C0"/>
              </a:solidFill>
            </a:endParaRPr>
          </a:p>
        </p:txBody>
      </p:sp>
      <p:sp>
        <p:nvSpPr>
          <p:cNvPr id="9" name="Rettangolo 8"/>
          <p:cNvSpPr/>
          <p:nvPr/>
        </p:nvSpPr>
        <p:spPr>
          <a:xfrm>
            <a:off x="395536" y="1484785"/>
            <a:ext cx="8352928" cy="2585323"/>
          </a:xfrm>
          <a:prstGeom prst="rect">
            <a:avLst/>
          </a:prstGeom>
          <a:solidFill>
            <a:srgbClr val="FFFF00"/>
          </a:solidFill>
          <a:ln w="25400">
            <a:solidFill>
              <a:srgbClr val="0070C0"/>
            </a:solidFill>
          </a:ln>
        </p:spPr>
        <p:txBody>
          <a:bodyPr wrap="square">
            <a:spAutoFit/>
          </a:bodyPr>
          <a:lstStyle/>
          <a:p>
            <a:pPr algn="just" fontAlgn="base"/>
            <a:r>
              <a:rPr lang="it-IT" b="1" dirty="0" smtClean="0">
                <a:solidFill>
                  <a:srgbClr val="FF0000"/>
                </a:solidFill>
              </a:rPr>
              <a:t>Un rapporto positivo </a:t>
            </a:r>
            <a:r>
              <a:rPr lang="it-IT" dirty="0" smtClean="0"/>
              <a:t>con lo studio si costruisce valorizzando l’istruzione e il rapporto con scuola e insegnanti, abituando il ragazzo alla concentrazione e all’impegno, ponendo le basi di una buona organizzazione nel lavoro scolastico e coltivando il giusto atteggiamento mentale. </a:t>
            </a:r>
          </a:p>
          <a:p>
            <a:pPr algn="just" fontAlgn="base"/>
            <a:r>
              <a:rPr lang="it-IT" b="1" dirty="0" smtClean="0">
                <a:solidFill>
                  <a:srgbClr val="FF0000"/>
                </a:solidFill>
              </a:rPr>
              <a:t>Mentre si fa tutto questo</a:t>
            </a:r>
            <a:r>
              <a:rPr lang="it-IT" dirty="0" smtClean="0"/>
              <a:t>, si può ricorrere anche a premi e punizioni, solo però se necessari. Ma se in loro manca la giusta motivazione, punire o premiare rischia di servire a poco. </a:t>
            </a:r>
          </a:p>
          <a:p>
            <a:pPr algn="just" fontAlgn="base"/>
            <a:r>
              <a:rPr lang="it-IT" b="1" dirty="0" smtClean="0">
                <a:solidFill>
                  <a:srgbClr val="FF0000"/>
                </a:solidFill>
              </a:rPr>
              <a:t>In ogni caso</a:t>
            </a:r>
            <a:r>
              <a:rPr lang="it-IT" dirty="0" smtClean="0"/>
              <a:t>, si punisce o si premia sempre il lavoro, l’impegno o la concentrazione, mai i risultati mancati o raggiunti. </a:t>
            </a:r>
            <a:endParaRPr lang="it-IT" dirty="0"/>
          </a:p>
        </p:txBody>
      </p:sp>
      <p:pic>
        <p:nvPicPr>
          <p:cNvPr id="14338" name="Picture 2" descr="C:\Users\Master\Desktop\Ultime foto\x6.jpg"/>
          <p:cNvPicPr>
            <a:picLocks noChangeAspect="1" noChangeArrowheads="1"/>
          </p:cNvPicPr>
          <p:nvPr/>
        </p:nvPicPr>
        <p:blipFill>
          <a:blip r:embed="rId2" cstate="print"/>
          <a:srcRect/>
          <a:stretch>
            <a:fillRect/>
          </a:stretch>
        </p:blipFill>
        <p:spPr bwMode="auto">
          <a:xfrm>
            <a:off x="2339752" y="4149080"/>
            <a:ext cx="4468834"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wheel(4)">
                                      <p:cBhvr>
                                        <p:cTn id="16" dur="2000"/>
                                        <p:tgtEl>
                                          <p:spTgt spid="1433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 calcmode="lin" valueType="num">
                                      <p:cBhvr>
                                        <p:cTn id="35"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6" name="Segnaposto data 5"/>
          <p:cNvSpPr>
            <a:spLocks noGrp="1"/>
          </p:cNvSpPr>
          <p:nvPr>
            <p:ph type="dt" sz="half" idx="10"/>
          </p:nvPr>
        </p:nvSpPr>
        <p:spPr/>
        <p:txBody>
          <a:bodyPr/>
          <a:lstStyle/>
          <a:p>
            <a:fld id="{C3427F47-9999-4138-ABB7-918F21C4E8F7}"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27</a:t>
            </a:fld>
            <a:endParaRPr lang="it-IT"/>
          </a:p>
        </p:txBody>
      </p:sp>
      <p:sp>
        <p:nvSpPr>
          <p:cNvPr id="8" name="CasellaDiTesto 7"/>
          <p:cNvSpPr txBox="1"/>
          <p:nvPr/>
        </p:nvSpPr>
        <p:spPr>
          <a:xfrm>
            <a:off x="179512" y="980729"/>
            <a:ext cx="8496944" cy="369332"/>
          </a:xfrm>
          <a:prstGeom prst="rect">
            <a:avLst/>
          </a:prstGeom>
          <a:noFill/>
        </p:spPr>
        <p:txBody>
          <a:bodyPr wrap="square" rtlCol="0">
            <a:spAutoFit/>
          </a:bodyPr>
          <a:lstStyle/>
          <a:p>
            <a:pPr algn="ctr" fontAlgn="base"/>
            <a:r>
              <a:rPr lang="it-IT" b="1" dirty="0" smtClean="0">
                <a:solidFill>
                  <a:srgbClr val="0070C0"/>
                </a:solidFill>
              </a:rPr>
              <a:t>Una buona notizia per tutti i genitori</a:t>
            </a:r>
            <a:endParaRPr lang="it-IT" b="1" dirty="0">
              <a:solidFill>
                <a:srgbClr val="0070C0"/>
              </a:solidFill>
            </a:endParaRPr>
          </a:p>
        </p:txBody>
      </p:sp>
      <p:pic>
        <p:nvPicPr>
          <p:cNvPr id="17410" name="Picture 2" descr="Risultati immagini per immagini ragazzi e scuola"/>
          <p:cNvPicPr>
            <a:picLocks noChangeAspect="1" noChangeArrowheads="1"/>
          </p:cNvPicPr>
          <p:nvPr/>
        </p:nvPicPr>
        <p:blipFill>
          <a:blip r:embed="rId2" cstate="print"/>
          <a:srcRect/>
          <a:stretch>
            <a:fillRect/>
          </a:stretch>
        </p:blipFill>
        <p:spPr bwMode="auto">
          <a:xfrm>
            <a:off x="6444208" y="4149080"/>
            <a:ext cx="2232248" cy="2232248"/>
          </a:xfrm>
          <a:prstGeom prst="rect">
            <a:avLst/>
          </a:prstGeom>
          <a:noFill/>
          <a:ln w="25400">
            <a:solidFill>
              <a:srgbClr val="FF0000"/>
            </a:solidFill>
          </a:ln>
        </p:spPr>
      </p:pic>
      <p:pic>
        <p:nvPicPr>
          <p:cNvPr id="17411" name="Picture 3" descr="C:\Users\Master\Desktop\Ultime foto\z19.jpg"/>
          <p:cNvPicPr>
            <a:picLocks noChangeAspect="1" noChangeArrowheads="1"/>
          </p:cNvPicPr>
          <p:nvPr/>
        </p:nvPicPr>
        <p:blipFill>
          <a:blip r:embed="rId3" cstate="print"/>
          <a:srcRect/>
          <a:stretch>
            <a:fillRect/>
          </a:stretch>
        </p:blipFill>
        <p:spPr bwMode="auto">
          <a:xfrm>
            <a:off x="323528" y="4149080"/>
            <a:ext cx="3995999" cy="2232248"/>
          </a:xfrm>
          <a:prstGeom prst="rect">
            <a:avLst/>
          </a:prstGeom>
          <a:noFill/>
          <a:ln w="25400">
            <a:solidFill>
              <a:srgbClr val="FF0000"/>
            </a:solidFill>
          </a:ln>
        </p:spPr>
      </p:pic>
      <p:sp>
        <p:nvSpPr>
          <p:cNvPr id="10" name="CasellaDiTesto 9"/>
          <p:cNvSpPr txBox="1"/>
          <p:nvPr/>
        </p:nvSpPr>
        <p:spPr>
          <a:xfrm>
            <a:off x="323528" y="1556792"/>
            <a:ext cx="8352928" cy="2308324"/>
          </a:xfrm>
          <a:prstGeom prst="rect">
            <a:avLst/>
          </a:prstGeom>
          <a:solidFill>
            <a:srgbClr val="FFFF00"/>
          </a:solidFill>
          <a:ln w="25400">
            <a:solidFill>
              <a:schemeClr val="accent1"/>
            </a:solidFill>
          </a:ln>
        </p:spPr>
        <p:txBody>
          <a:bodyPr wrap="square" rtlCol="0">
            <a:spAutoFit/>
          </a:bodyPr>
          <a:lstStyle/>
          <a:p>
            <a:pPr algn="ctr"/>
            <a:r>
              <a:rPr lang="it-IT" sz="2400" b="1" dirty="0" smtClean="0"/>
              <a:t>Può capitare che i figli non vogliano studiare, soprattutto quando sono piccoli. Ricorderai anche tu genitore – da studente – quanto fosse difficile concentrarsi sui libri, specie se distratto da altri interessi. Col passare del tempo hai capito sempre di più l’importanza dello studio e vorresti che tuo figlio facesse del suo meglio senza cadere negli stessi errori. La storia si ripete.</a:t>
            </a:r>
            <a:endParaRPr lang="it-IT" sz="2400" b="1" dirty="0"/>
          </a:p>
        </p:txBody>
      </p:sp>
      <p:sp>
        <p:nvSpPr>
          <p:cNvPr id="11" name="CasellaDiTesto 10"/>
          <p:cNvSpPr txBox="1"/>
          <p:nvPr/>
        </p:nvSpPr>
        <p:spPr>
          <a:xfrm>
            <a:off x="4499992" y="4797152"/>
            <a:ext cx="1656184" cy="769441"/>
          </a:xfrm>
          <a:prstGeom prst="rect">
            <a:avLst/>
          </a:prstGeom>
          <a:noFill/>
        </p:spPr>
        <p:txBody>
          <a:bodyPr wrap="square" rtlCol="0">
            <a:spAutoFit/>
          </a:bodyPr>
          <a:lstStyle/>
          <a:p>
            <a:pPr algn="ctr"/>
            <a:r>
              <a:rPr lang="it-IT" sz="4400" b="1" dirty="0" smtClean="0">
                <a:solidFill>
                  <a:srgbClr val="FF0000"/>
                </a:solidFill>
              </a:rPr>
              <a:t>FINE</a:t>
            </a:r>
            <a:endParaRPr lang="it-IT"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7411"/>
                                        </p:tgtEl>
                                        <p:attrNameLst>
                                          <p:attrName>style.visibility</p:attrName>
                                        </p:attrNameLst>
                                      </p:cBhvr>
                                      <p:to>
                                        <p:strVal val="visible"/>
                                      </p:to>
                                    </p:set>
                                    <p:animEffect transition="in" filter="wheel(4)">
                                      <p:cBhvr>
                                        <p:cTn id="16" dur="2000"/>
                                        <p:tgtEl>
                                          <p:spTgt spid="174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7410"/>
                                        </p:tgtEl>
                                        <p:attrNameLst>
                                          <p:attrName>style.visibility</p:attrName>
                                        </p:attrNameLst>
                                      </p:cBhvr>
                                      <p:to>
                                        <p:strVal val="visible"/>
                                      </p:to>
                                    </p:set>
                                    <p:animEffect transition="in" filter="wheel(4)">
                                      <p:cBhvr>
                                        <p:cTn id="21" dur="2000"/>
                                        <p:tgtEl>
                                          <p:spTgt spid="17410"/>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0.7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01DBC235-3E3F-4D06-BBDE-55631A7AE4C2}"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28</a:t>
            </a:fld>
            <a:endParaRPr lang="it-IT"/>
          </a:p>
        </p:txBody>
      </p:sp>
      <p:sp>
        <p:nvSpPr>
          <p:cNvPr id="9" name="Sottotitolo 8"/>
          <p:cNvSpPr>
            <a:spLocks noGrp="1"/>
          </p:cNvSpPr>
          <p:nvPr>
            <p:ph type="subTitle" idx="1"/>
          </p:nvPr>
        </p:nvSpPr>
        <p:spPr>
          <a:xfrm>
            <a:off x="1115616" y="980728"/>
            <a:ext cx="7416824" cy="5472608"/>
          </a:xfrm>
        </p:spPr>
        <p:txBody>
          <a:bodyPr>
            <a:noAutofit/>
          </a:bodyPr>
          <a:lstStyle/>
          <a:p>
            <a:pPr marL="484632" indent="-457200" algn="just">
              <a:buAutoNum type="arabicPeriod"/>
            </a:pPr>
            <a:r>
              <a:rPr lang="it-IT" sz="2000" dirty="0" smtClean="0">
                <a:solidFill>
                  <a:schemeClr val="tx1"/>
                </a:solidFill>
              </a:rPr>
              <a:t>Come aiutare un ragazzo/a che manifesta in modo evidente la scarsa propensione verso lo studio e i compiti domestici? Quali strategie mettere in campo per scollarli dal divano e dagli strumenti di comunicazione (</a:t>
            </a:r>
            <a:r>
              <a:rPr lang="it-IT" sz="2000" dirty="0" err="1" smtClean="0">
                <a:solidFill>
                  <a:schemeClr val="tx1"/>
                </a:solidFill>
              </a:rPr>
              <a:t>Pc</a:t>
            </a:r>
            <a:r>
              <a:rPr lang="it-IT" sz="2000" dirty="0" smtClean="0">
                <a:solidFill>
                  <a:schemeClr val="tx1"/>
                </a:solidFill>
              </a:rPr>
              <a:t>, </a:t>
            </a:r>
            <a:r>
              <a:rPr lang="it-IT" sz="2000" dirty="0" err="1" smtClean="0">
                <a:solidFill>
                  <a:schemeClr val="tx1"/>
                </a:solidFill>
              </a:rPr>
              <a:t>tablet</a:t>
            </a:r>
            <a:r>
              <a:rPr lang="it-IT" sz="2000" dirty="0" smtClean="0">
                <a:solidFill>
                  <a:schemeClr val="tx1"/>
                </a:solidFill>
              </a:rPr>
              <a:t>, </a:t>
            </a:r>
            <a:r>
              <a:rPr lang="it-IT" sz="2000" dirty="0" err="1" smtClean="0">
                <a:solidFill>
                  <a:schemeClr val="tx1"/>
                </a:solidFill>
              </a:rPr>
              <a:t>smartphone</a:t>
            </a:r>
            <a:r>
              <a:rPr lang="it-IT" sz="2000" dirty="0" smtClean="0">
                <a:solidFill>
                  <a:schemeClr val="tx1"/>
                </a:solidFill>
              </a:rPr>
              <a:t>)?</a:t>
            </a:r>
          </a:p>
          <a:p>
            <a:pPr marL="484632" indent="-457200" algn="just">
              <a:buAutoNum type="arabicPeriod"/>
            </a:pPr>
            <a:r>
              <a:rPr lang="it-IT" sz="2000" dirty="0" smtClean="0">
                <a:solidFill>
                  <a:schemeClr val="tx1"/>
                </a:solidFill>
              </a:rPr>
              <a:t>Ai ragazzi della scuola interessano soprattutto  i compagni e le compagne e molto meno le materie di studio. Perché i genitori, oltre all’impegno scolastico dei figli, devono saper orientare anche la dimensione sociale, relazionale ed affettiva?</a:t>
            </a:r>
          </a:p>
          <a:p>
            <a:pPr marL="484632" indent="-457200" algn="just">
              <a:buAutoNum type="arabicPeriod"/>
            </a:pPr>
            <a:r>
              <a:rPr lang="it-IT" sz="2000" dirty="0" smtClean="0">
                <a:solidFill>
                  <a:schemeClr val="tx1"/>
                </a:solidFill>
              </a:rPr>
              <a:t>Spesso, i problemi scolastici sono causati dalla mancanza di un valido metodo di studio. Come favorire l’acquisizione di validi strumenti operativi per migliorare il profitto a scuola?</a:t>
            </a:r>
          </a:p>
          <a:p>
            <a:pPr marL="484632" indent="-457200" algn="just">
              <a:buAutoNum type="arabicPeriod"/>
            </a:pPr>
            <a:r>
              <a:rPr lang="it-IT" sz="2000" dirty="0" smtClean="0">
                <a:solidFill>
                  <a:schemeClr val="tx1"/>
                </a:solidFill>
              </a:rPr>
              <a:t>Davanti a tristi casi di cronaca, che vedono come parte offesa i docenti, come rafforzare l’alleanza educativa genitori-insegnanti?</a:t>
            </a:r>
          </a:p>
          <a:p>
            <a:pPr marL="484632" indent="-457200" algn="just">
              <a:buAutoNum type="arabicPeriod"/>
            </a:pPr>
            <a:r>
              <a:rPr lang="it-IT" sz="2000" dirty="0" smtClean="0">
                <a:solidFill>
                  <a:schemeClr val="tx1"/>
                </a:solidFill>
              </a:rPr>
              <a:t>Spesso si trasmette ai figli ansia da risultati in pagella e che  con i compagni bisogna competere e magari primeggiare. Ma è questo il fine principale </a:t>
            </a:r>
            <a:r>
              <a:rPr lang="it-IT" sz="2000" smtClean="0">
                <a:solidFill>
                  <a:schemeClr val="tx1"/>
                </a:solidFill>
              </a:rPr>
              <a:t>della scuola?</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dirty="0" smtClean="0"/>
              <a:t/>
            </a:r>
            <a:br>
              <a:rPr lang="it-IT" sz="4000" dirty="0" smtClean="0"/>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916832"/>
            <a:ext cx="4896544" cy="3785652"/>
          </a:xfrm>
          <a:prstGeom prst="rect">
            <a:avLst/>
          </a:prstGeom>
          <a:solidFill>
            <a:srgbClr val="FFFF00"/>
          </a:solidFill>
          <a:ln w="25400">
            <a:solidFill>
              <a:schemeClr val="accent1"/>
            </a:solidFill>
          </a:ln>
        </p:spPr>
        <p:txBody>
          <a:bodyPr wrap="square" rtlCol="0">
            <a:spAutoFit/>
          </a:bodyPr>
          <a:lstStyle/>
          <a:p>
            <a:pPr marL="342900" lvl="0" indent="-342900">
              <a:buFont typeface="+mj-lt"/>
              <a:buAutoNum type="arabicPeriod"/>
            </a:pPr>
            <a:r>
              <a:rPr lang="it-IT" sz="4000" dirty="0" smtClean="0"/>
              <a:t>L’ambiente ideale</a:t>
            </a:r>
          </a:p>
          <a:p>
            <a:pPr marL="342900" lvl="0" indent="-342900">
              <a:buFont typeface="+mj-lt"/>
              <a:buAutoNum type="arabicPeriod"/>
            </a:pPr>
            <a:r>
              <a:rPr lang="it-IT" sz="4000" dirty="0" smtClean="0"/>
              <a:t>Obiettivi</a:t>
            </a:r>
          </a:p>
          <a:p>
            <a:pPr marL="342900" lvl="0" indent="-342900">
              <a:buFont typeface="+mj-lt"/>
              <a:buAutoNum type="arabicPeriod"/>
            </a:pPr>
            <a:r>
              <a:rPr lang="it-IT" sz="4000" dirty="0" smtClean="0"/>
              <a:t>Chi li fa i compiti?</a:t>
            </a:r>
          </a:p>
          <a:p>
            <a:pPr marL="342900" lvl="0" indent="-342900">
              <a:buFont typeface="+mj-lt"/>
              <a:buAutoNum type="arabicPeriod"/>
            </a:pPr>
            <a:r>
              <a:rPr lang="it-IT" sz="4000" dirty="0" smtClean="0"/>
              <a:t>Evita il confronto</a:t>
            </a:r>
          </a:p>
          <a:p>
            <a:pPr marL="342900" lvl="0" indent="-342900">
              <a:buFont typeface="+mj-lt"/>
              <a:buAutoNum type="arabicPeriod"/>
            </a:pPr>
            <a:r>
              <a:rPr lang="it-IT" sz="4000" dirty="0" smtClean="0"/>
              <a:t>Ricompense positive</a:t>
            </a:r>
          </a:p>
          <a:p>
            <a:pPr marL="342900" lvl="0" indent="-342900">
              <a:buFont typeface="+mj-lt"/>
              <a:buAutoNum type="arabicPeriod"/>
            </a:pPr>
            <a:r>
              <a:rPr lang="it-IT" sz="4000" dirty="0" smtClean="0"/>
              <a:t>Dialogo</a:t>
            </a:r>
            <a:endParaRPr lang="it-IT" sz="4000" dirty="0"/>
          </a:p>
        </p:txBody>
      </p:sp>
      <p:sp>
        <p:nvSpPr>
          <p:cNvPr id="6" name="Segnaposto data 5"/>
          <p:cNvSpPr>
            <a:spLocks noGrp="1"/>
          </p:cNvSpPr>
          <p:nvPr>
            <p:ph type="dt" sz="half" idx="10"/>
          </p:nvPr>
        </p:nvSpPr>
        <p:spPr/>
        <p:txBody>
          <a:bodyPr/>
          <a:lstStyle/>
          <a:p>
            <a:fld id="{3103499A-32CD-41F1-9EAA-037EF14CF15A}"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Sei regole per motivare i figli allo studio:</a:t>
            </a:r>
            <a:endParaRPr lang="it-IT" sz="2400" dirty="0">
              <a:solidFill>
                <a:srgbClr val="0070C0"/>
              </a:solidFill>
            </a:endParaRPr>
          </a:p>
        </p:txBody>
      </p:sp>
      <p:pic>
        <p:nvPicPr>
          <p:cNvPr id="2050" name="Picture 2" descr="C:\Users\Master\Desktop\Ultime foto\x13.jpg"/>
          <p:cNvPicPr>
            <a:picLocks noChangeAspect="1" noChangeArrowheads="1"/>
          </p:cNvPicPr>
          <p:nvPr/>
        </p:nvPicPr>
        <p:blipFill>
          <a:blip r:embed="rId2" cstate="print"/>
          <a:srcRect/>
          <a:stretch>
            <a:fillRect/>
          </a:stretch>
        </p:blipFill>
        <p:spPr bwMode="auto">
          <a:xfrm>
            <a:off x="5436096" y="2636912"/>
            <a:ext cx="3414695"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4)">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031325"/>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Trovare il luogo ideale </a:t>
            </a:r>
            <a:r>
              <a:rPr lang="it-IT" dirty="0" smtClean="0"/>
              <a:t>per studiare è importante per essere motivati e stare lontani dalle distrazioni. </a:t>
            </a:r>
          </a:p>
          <a:p>
            <a:pPr algn="just"/>
            <a:r>
              <a:rPr lang="it-IT" b="1" dirty="0" smtClean="0">
                <a:solidFill>
                  <a:srgbClr val="FF0000"/>
                </a:solidFill>
              </a:rPr>
              <a:t>Aiuta tuo figlio </a:t>
            </a:r>
            <a:r>
              <a:rPr lang="it-IT" dirty="0" smtClean="0"/>
              <a:t>a ricreare il suo ambiente per lo studio, assicurati che il </a:t>
            </a:r>
            <a:r>
              <a:rPr lang="it-IT" b="1" dirty="0" smtClean="0"/>
              <a:t>tavolo</a:t>
            </a:r>
            <a:r>
              <a:rPr lang="it-IT" dirty="0" smtClean="0"/>
              <a:t> sia ben ordinato (sempre secondo le esigenze di tuo figlio), la sedia sia comoda e che ci siano poche distrazioni. </a:t>
            </a:r>
          </a:p>
          <a:p>
            <a:pPr algn="just"/>
            <a:r>
              <a:rPr lang="it-IT" b="1" dirty="0" smtClean="0">
                <a:solidFill>
                  <a:srgbClr val="FF0000"/>
                </a:solidFill>
              </a:rPr>
              <a:t>Se hai la possibilità </a:t>
            </a:r>
            <a:r>
              <a:rPr lang="it-IT" dirty="0" smtClean="0"/>
              <a:t>di avere più di una stanza da dedicare allo </a:t>
            </a:r>
            <a:r>
              <a:rPr lang="it-IT" b="1" dirty="0" smtClean="0"/>
              <a:t>studio</a:t>
            </a:r>
            <a:r>
              <a:rPr lang="it-IT" dirty="0" smtClean="0"/>
              <a:t>, lascia sempre la decisione finale ai tuoi figli.</a:t>
            </a:r>
            <a:endParaRPr lang="it-IT" dirty="0"/>
          </a:p>
        </p:txBody>
      </p:sp>
      <p:sp>
        <p:nvSpPr>
          <p:cNvPr id="6" name="Segnaposto data 5"/>
          <p:cNvSpPr>
            <a:spLocks noGrp="1"/>
          </p:cNvSpPr>
          <p:nvPr>
            <p:ph type="dt" sz="half" idx="10"/>
          </p:nvPr>
        </p:nvSpPr>
        <p:spPr/>
        <p:txBody>
          <a:bodyPr/>
          <a:lstStyle/>
          <a:p>
            <a:fld id="{9768DE37-8D09-4210-A12F-4166EC7E897D}"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1. L’ambiente ideale</a:t>
            </a:r>
            <a:endParaRPr lang="it-IT" sz="2400" b="1" dirty="0">
              <a:solidFill>
                <a:srgbClr val="0070C0"/>
              </a:solidFill>
            </a:endParaRPr>
          </a:p>
        </p:txBody>
      </p:sp>
      <p:pic>
        <p:nvPicPr>
          <p:cNvPr id="3074" name="Picture 2" descr="C:\Users\Master\Desktop\Ultime foto\x9.jpg"/>
          <p:cNvPicPr>
            <a:picLocks noChangeAspect="1" noChangeArrowheads="1"/>
          </p:cNvPicPr>
          <p:nvPr/>
        </p:nvPicPr>
        <p:blipFill>
          <a:blip r:embed="rId2" cstate="print"/>
          <a:srcRect/>
          <a:stretch>
            <a:fillRect/>
          </a:stretch>
        </p:blipFill>
        <p:spPr bwMode="auto">
          <a:xfrm>
            <a:off x="2267744" y="3717032"/>
            <a:ext cx="4392488" cy="257852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3074"/>
                                        </p:tgtEl>
                                        <p:attrNameLst>
                                          <p:attrName>style.visibility</p:attrName>
                                        </p:attrNameLst>
                                      </p:cBhvr>
                                      <p:to>
                                        <p:strVal val="visible"/>
                                      </p:to>
                                    </p:set>
                                    <p:animEffect transition="in" filter="wheel(4)">
                                      <p:cBhvr>
                                        <p:cTn id="16" dur="20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dirty="0" smtClean="0"/>
              <a:t/>
            </a:r>
            <a:br>
              <a:rPr lang="it-IT" sz="4000" dirty="0" smtClean="0"/>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Definire un obiettivo </a:t>
            </a:r>
            <a:r>
              <a:rPr lang="it-IT" dirty="0" smtClean="0"/>
              <a:t>è uno degli elementi basilari per la motivazione. Anche tuo figlio dovrebbe abituarsi a dei piccoli obiettivi. </a:t>
            </a:r>
          </a:p>
          <a:p>
            <a:pPr algn="just"/>
            <a:r>
              <a:rPr lang="it-IT" b="1" dirty="0" smtClean="0">
                <a:solidFill>
                  <a:srgbClr val="FF0000"/>
                </a:solidFill>
              </a:rPr>
              <a:t>Incontra gli insegnanti</a:t>
            </a:r>
            <a:r>
              <a:rPr lang="it-IT" dirty="0" smtClean="0"/>
              <a:t>, recupera </a:t>
            </a:r>
            <a:r>
              <a:rPr lang="it-IT" b="1" dirty="0" smtClean="0"/>
              <a:t>informazioni</a:t>
            </a:r>
            <a:r>
              <a:rPr lang="it-IT" dirty="0" smtClean="0"/>
              <a:t> sull’andamento scolastico, il programma di studio e quali sono le aspettative dei docenti nei confronti di tuo figlio/a. </a:t>
            </a:r>
          </a:p>
          <a:p>
            <a:pPr algn="just"/>
            <a:r>
              <a:rPr lang="it-IT" b="1" dirty="0" smtClean="0">
                <a:solidFill>
                  <a:srgbClr val="FF0000"/>
                </a:solidFill>
              </a:rPr>
              <a:t>Se ad esempio </a:t>
            </a:r>
            <a:r>
              <a:rPr lang="it-IT" dirty="0" smtClean="0"/>
              <a:t>hai scoperto che è riuscito ad eseguire solo </a:t>
            </a:r>
            <a:r>
              <a:rPr lang="it-IT" b="1" dirty="0" smtClean="0"/>
              <a:t>quattro esercizi</a:t>
            </a:r>
            <a:r>
              <a:rPr lang="it-IT" dirty="0" smtClean="0"/>
              <a:t> in 30 minuti, a casa potrà porsi come obiettivo: Eseguire cinque esercizi in 30 minuti.</a:t>
            </a:r>
          </a:p>
          <a:p>
            <a:pPr algn="just"/>
            <a:r>
              <a:rPr lang="it-IT" b="1" dirty="0" smtClean="0">
                <a:solidFill>
                  <a:srgbClr val="FF0000"/>
                </a:solidFill>
              </a:rPr>
              <a:t>Verificate insieme i risultati </a:t>
            </a:r>
            <a:r>
              <a:rPr lang="it-IT" dirty="0" smtClean="0"/>
              <a:t>e in modo divertente, nessun obbligo!</a:t>
            </a:r>
            <a:br>
              <a:rPr lang="it-IT" dirty="0" smtClean="0"/>
            </a:br>
            <a:r>
              <a:rPr lang="it-IT" dirty="0" smtClean="0"/>
              <a:t>Curare questo aspetto è fondamentale per abituare tuo figlio allo studio.</a:t>
            </a:r>
            <a:endParaRPr lang="it-IT" dirty="0"/>
          </a:p>
        </p:txBody>
      </p:sp>
      <p:sp>
        <p:nvSpPr>
          <p:cNvPr id="6" name="Segnaposto data 5"/>
          <p:cNvSpPr>
            <a:spLocks noGrp="1"/>
          </p:cNvSpPr>
          <p:nvPr>
            <p:ph type="dt" sz="half" idx="10"/>
          </p:nvPr>
        </p:nvSpPr>
        <p:spPr/>
        <p:txBody>
          <a:bodyPr/>
          <a:lstStyle/>
          <a:p>
            <a:fld id="{DA63BD56-056A-452C-AE52-06EE094BFE44}"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2. Obiettivi</a:t>
            </a:r>
          </a:p>
        </p:txBody>
      </p:sp>
      <p:pic>
        <p:nvPicPr>
          <p:cNvPr id="4098" name="Picture 2" descr="C:\Users\Master\Desktop\Ultime foto\x17.jpg"/>
          <p:cNvPicPr>
            <a:picLocks noChangeAspect="1" noChangeArrowheads="1"/>
          </p:cNvPicPr>
          <p:nvPr/>
        </p:nvPicPr>
        <p:blipFill>
          <a:blip r:embed="rId2" cstate="print"/>
          <a:srcRect/>
          <a:stretch>
            <a:fillRect/>
          </a:stretch>
        </p:blipFill>
        <p:spPr bwMode="auto">
          <a:xfrm>
            <a:off x="2411760" y="4005064"/>
            <a:ext cx="4104456" cy="229085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wheel(4)">
                                      <p:cBhvr>
                                        <p:cTn id="16" dur="20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175432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Può capitare di essere tentati </a:t>
            </a:r>
            <a:r>
              <a:rPr lang="it-IT" dirty="0" smtClean="0"/>
              <a:t>a voler fare i compiti al posto del figlio quando si trova nei primi anni di scuola ed incontra diverse difficoltà. Aiuta tuo figlio solo quando lo chiede e </a:t>
            </a:r>
            <a:r>
              <a:rPr lang="it-IT" b="1" dirty="0" smtClean="0"/>
              <a:t>accompagnalo</a:t>
            </a:r>
            <a:r>
              <a:rPr lang="it-IT" dirty="0" smtClean="0"/>
              <a:t> verso i risultati senza prendere il suo posto.</a:t>
            </a:r>
          </a:p>
          <a:p>
            <a:pPr algn="just"/>
            <a:r>
              <a:rPr lang="it-IT" b="1" dirty="0" smtClean="0">
                <a:solidFill>
                  <a:srgbClr val="FF0000"/>
                </a:solidFill>
              </a:rPr>
              <a:t>Se ti dice: </a:t>
            </a:r>
            <a:r>
              <a:rPr lang="it-IT" dirty="0" smtClean="0"/>
              <a:t>“non riesco a fare i compiti”. Tu suggerisci di agire come se </a:t>
            </a:r>
            <a:r>
              <a:rPr lang="it-IT" b="1" dirty="0" smtClean="0"/>
              <a:t>sapesse farlo</a:t>
            </a:r>
            <a:r>
              <a:rPr lang="it-IT" dirty="0" smtClean="0"/>
              <a:t> e ponigli alcune domande come: Cosa non riesci a fare? Puoi farmi un esempio? Quale parte hai capito? Come sei riuscito?</a:t>
            </a:r>
            <a:endParaRPr lang="it-IT" dirty="0"/>
          </a:p>
        </p:txBody>
      </p:sp>
      <p:sp>
        <p:nvSpPr>
          <p:cNvPr id="6" name="Segnaposto data 5"/>
          <p:cNvSpPr>
            <a:spLocks noGrp="1"/>
          </p:cNvSpPr>
          <p:nvPr>
            <p:ph type="dt" sz="half" idx="10"/>
          </p:nvPr>
        </p:nvSpPr>
        <p:spPr/>
        <p:txBody>
          <a:bodyPr/>
          <a:lstStyle/>
          <a:p>
            <a:fld id="{3BAB7724-6062-4A11-81F7-782BBCFFDBB9}"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3. Chi li fa i compiti?</a:t>
            </a:r>
            <a:endParaRPr lang="it-IT" sz="2400" b="1" dirty="0">
              <a:solidFill>
                <a:srgbClr val="0070C0"/>
              </a:solidFill>
            </a:endParaRPr>
          </a:p>
        </p:txBody>
      </p:sp>
      <p:pic>
        <p:nvPicPr>
          <p:cNvPr id="5122" name="Picture 2" descr="C:\Users\Master\Desktop\Ultime foto\x8.jpg"/>
          <p:cNvPicPr>
            <a:picLocks noChangeAspect="1" noChangeArrowheads="1"/>
          </p:cNvPicPr>
          <p:nvPr/>
        </p:nvPicPr>
        <p:blipFill>
          <a:blip r:embed="rId2" cstate="print"/>
          <a:srcRect/>
          <a:stretch>
            <a:fillRect/>
          </a:stretch>
        </p:blipFill>
        <p:spPr bwMode="auto">
          <a:xfrm>
            <a:off x="2483768" y="3429000"/>
            <a:ext cx="4104456" cy="28427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wheel(4)">
                                      <p:cBhvr>
                                        <p:cTn id="16" dur="2000"/>
                                        <p:tgtEl>
                                          <p:spTgt spid="512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dirty="0" smtClean="0"/>
              <a:t/>
            </a:r>
            <a:br>
              <a:rPr lang="it-IT" sz="4000" dirty="0" smtClean="0"/>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Secondo alcuni genitori </a:t>
            </a:r>
            <a:r>
              <a:rPr lang="it-IT" dirty="0" smtClean="0"/>
              <a:t>confrontare i propri figli con quelli degli altri, è un modo per far studiare di più. Io credo che fare paragoni e utilizzare frasi come:</a:t>
            </a:r>
          </a:p>
          <a:p>
            <a:pPr marL="342900" lvl="0" indent="-342900" algn="just"/>
            <a:r>
              <a:rPr lang="it-IT" dirty="0" smtClean="0"/>
              <a:t>a)  Il tuo compagno di scuola è più bravo di te;  </a:t>
            </a:r>
          </a:p>
          <a:p>
            <a:pPr lvl="0" algn="just"/>
            <a:r>
              <a:rPr lang="it-IT" dirty="0" smtClean="0"/>
              <a:t>b) La figlia della nostra vicina riesce a fare i compiti in due ore e tu sei sempre indietro; </a:t>
            </a:r>
            <a:r>
              <a:rPr lang="it-IT" b="1" dirty="0" smtClean="0"/>
              <a:t>potrebbero danneggiare l’autostima di tuo figlio e fargli perdere la motivazione. </a:t>
            </a:r>
          </a:p>
          <a:p>
            <a:pPr lvl="0" algn="just"/>
            <a:r>
              <a:rPr lang="it-IT" b="1" dirty="0" smtClean="0">
                <a:solidFill>
                  <a:srgbClr val="FF0000"/>
                </a:solidFill>
              </a:rPr>
              <a:t>Ogni bambino</a:t>
            </a:r>
            <a:r>
              <a:rPr lang="it-IT" dirty="0" smtClean="0"/>
              <a:t>, ogni ragazzo, ognuno di noi è </a:t>
            </a:r>
            <a:r>
              <a:rPr lang="it-IT" b="1" dirty="0" smtClean="0"/>
              <a:t>speciale</a:t>
            </a:r>
            <a:r>
              <a:rPr lang="it-IT" dirty="0" smtClean="0"/>
              <a:t> per le sue caratteristiche e capacità. Niente confronti. Piuttosto, invitalo a pensare all’importanza dello studio per il suo futuro. </a:t>
            </a:r>
            <a:endParaRPr lang="it-IT" dirty="0"/>
          </a:p>
        </p:txBody>
      </p:sp>
      <p:sp>
        <p:nvSpPr>
          <p:cNvPr id="6" name="Segnaposto data 5"/>
          <p:cNvSpPr>
            <a:spLocks noGrp="1"/>
          </p:cNvSpPr>
          <p:nvPr>
            <p:ph type="dt" sz="half" idx="10"/>
          </p:nvPr>
        </p:nvSpPr>
        <p:spPr/>
        <p:txBody>
          <a:bodyPr/>
          <a:lstStyle/>
          <a:p>
            <a:fld id="{528255A8-8637-41F6-9C34-6B0E6C5790BB}"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4. </a:t>
            </a:r>
            <a:r>
              <a:rPr lang="it-IT" sz="2400" b="1" dirty="0" smtClean="0">
                <a:solidFill>
                  <a:srgbClr val="0070C0"/>
                </a:solidFill>
              </a:rPr>
              <a:t>Evitare </a:t>
            </a:r>
            <a:r>
              <a:rPr lang="it-IT" sz="2400" b="1" dirty="0" smtClean="0">
                <a:solidFill>
                  <a:srgbClr val="0070C0"/>
                </a:solidFill>
              </a:rPr>
              <a:t>il confronto</a:t>
            </a:r>
            <a:endParaRPr lang="it-IT" sz="2400" b="1" dirty="0">
              <a:solidFill>
                <a:srgbClr val="0070C0"/>
              </a:solidFill>
            </a:endParaRPr>
          </a:p>
        </p:txBody>
      </p:sp>
      <p:pic>
        <p:nvPicPr>
          <p:cNvPr id="6146" name="Picture 2" descr="C:\Users\Master\Desktop\Ultime foto\s20.jpg"/>
          <p:cNvPicPr>
            <a:picLocks noChangeAspect="1" noChangeArrowheads="1"/>
          </p:cNvPicPr>
          <p:nvPr/>
        </p:nvPicPr>
        <p:blipFill>
          <a:blip r:embed="rId2" cstate="print"/>
          <a:srcRect/>
          <a:stretch>
            <a:fillRect/>
          </a:stretch>
        </p:blipFill>
        <p:spPr bwMode="auto">
          <a:xfrm>
            <a:off x="2699792" y="4005064"/>
            <a:ext cx="3600400" cy="239590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wheel(4)">
                                      <p:cBhvr>
                                        <p:cTn id="16" dur="20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4">
                                            <p:txEl>
                                              <p:pRg st="1" end="1"/>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p:cTn id="3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0"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4247317"/>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Promettere la libera uscita </a:t>
            </a:r>
            <a:r>
              <a:rPr lang="it-IT" dirty="0" smtClean="0"/>
              <a:t>il sabato sera o comprare uno scooter solo in cambio di buoni voti a scuola, è una ricompensa efficace a breve termine. E’ giusto trovare un equilibrio e far capire ai propri figli l’importanza dello studio, per se stessi e non per gli altri; studiare per la vita e non per i regali che si desiderano. </a:t>
            </a:r>
          </a:p>
          <a:p>
            <a:pPr algn="just"/>
            <a:endParaRPr lang="it-IT" b="1" dirty="0" smtClean="0">
              <a:solidFill>
                <a:srgbClr val="FF0000"/>
              </a:solidFill>
            </a:endParaRPr>
          </a:p>
          <a:p>
            <a:pPr algn="just"/>
            <a:r>
              <a:rPr lang="it-IT" b="1" dirty="0" smtClean="0">
                <a:solidFill>
                  <a:srgbClr val="FF0000"/>
                </a:solidFill>
              </a:rPr>
              <a:t>Quando rientra a casa lo “interroghi” </a:t>
            </a:r>
            <a:r>
              <a:rPr lang="it-IT" dirty="0" smtClean="0"/>
              <a:t>su cosa ha fatto tutto il giorno senza domande specifiche su brutti e belli voti. Altrimenti la valutazione diventa l’unico motivo per andare a scuola. Tuo figlio è anche altro! </a:t>
            </a:r>
          </a:p>
          <a:p>
            <a:pPr algn="just"/>
            <a:endParaRPr lang="it-IT" dirty="0" smtClean="0"/>
          </a:p>
          <a:p>
            <a:pPr algn="just"/>
            <a:r>
              <a:rPr lang="it-IT" b="1" dirty="0" smtClean="0">
                <a:solidFill>
                  <a:srgbClr val="FF0000"/>
                </a:solidFill>
              </a:rPr>
              <a:t>Come ricompense positive</a:t>
            </a:r>
            <a:r>
              <a:rPr lang="it-IT" dirty="0" smtClean="0"/>
              <a:t> per motivarlo durante lo studio, potresti dire:</a:t>
            </a:r>
          </a:p>
          <a:p>
            <a:pPr lvl="0" algn="just">
              <a:buFont typeface="Arial" pitchFamily="34" charset="0"/>
              <a:buChar char="•"/>
            </a:pPr>
            <a:r>
              <a:rPr lang="it-IT" dirty="0" smtClean="0"/>
              <a:t> </a:t>
            </a:r>
            <a:r>
              <a:rPr lang="it-IT" dirty="0" smtClean="0"/>
              <a:t> Hai </a:t>
            </a:r>
            <a:r>
              <a:rPr lang="it-IT" dirty="0" smtClean="0"/>
              <a:t>la scrivania e gli appunti sempre ordinati</a:t>
            </a:r>
          </a:p>
          <a:p>
            <a:pPr lvl="0" algn="just">
              <a:buFont typeface="Arial" pitchFamily="34" charset="0"/>
              <a:buChar char="•"/>
            </a:pPr>
            <a:r>
              <a:rPr lang="it-IT" dirty="0" smtClean="0"/>
              <a:t> </a:t>
            </a:r>
            <a:r>
              <a:rPr lang="it-IT" dirty="0" smtClean="0"/>
              <a:t> Sei </a:t>
            </a:r>
            <a:r>
              <a:rPr lang="it-IT" dirty="0" smtClean="0"/>
              <a:t>riuscito a ripetere tutte le poesie a voce alta senza fermarti</a:t>
            </a:r>
          </a:p>
          <a:p>
            <a:pPr marL="179388" lvl="0" indent="-179388" algn="just">
              <a:buFont typeface="Arial" pitchFamily="34" charset="0"/>
              <a:buChar char="•"/>
            </a:pPr>
            <a:r>
              <a:rPr lang="it-IT" dirty="0" smtClean="0"/>
              <a:t>Ho </a:t>
            </a:r>
            <a:r>
              <a:rPr lang="it-IT" dirty="0" smtClean="0"/>
              <a:t>notato che ieri sei rimasto a studiare, nonostante ti sarebbe piaciuto uscire con gli amici</a:t>
            </a:r>
          </a:p>
          <a:p>
            <a:pPr lvl="0" algn="just">
              <a:buFont typeface="Arial" pitchFamily="34" charset="0"/>
              <a:buChar char="•"/>
            </a:pPr>
            <a:r>
              <a:rPr lang="it-IT" dirty="0" smtClean="0"/>
              <a:t> </a:t>
            </a:r>
            <a:r>
              <a:rPr lang="it-IT" dirty="0" smtClean="0"/>
              <a:t> Sei </a:t>
            </a:r>
            <a:r>
              <a:rPr lang="it-IT" dirty="0" smtClean="0"/>
              <a:t>stato bravo a finire l’esercizio in 30 minuti</a:t>
            </a:r>
            <a:endParaRPr lang="it-IT" dirty="0"/>
          </a:p>
        </p:txBody>
      </p:sp>
      <p:sp>
        <p:nvSpPr>
          <p:cNvPr id="6" name="Segnaposto data 5"/>
          <p:cNvSpPr>
            <a:spLocks noGrp="1"/>
          </p:cNvSpPr>
          <p:nvPr>
            <p:ph type="dt" sz="half" idx="10"/>
          </p:nvPr>
        </p:nvSpPr>
        <p:spPr/>
        <p:txBody>
          <a:bodyPr/>
          <a:lstStyle/>
          <a:p>
            <a:fld id="{41DC2ECD-F6A0-4678-B939-D966137B40D6}"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5. </a:t>
            </a:r>
            <a:r>
              <a:rPr lang="it-IT" sz="2400" b="1" dirty="0" smtClean="0">
                <a:solidFill>
                  <a:srgbClr val="0070C0"/>
                </a:solidFill>
              </a:rPr>
              <a:t>Dare ricompense </a:t>
            </a:r>
            <a:r>
              <a:rPr lang="it-IT" sz="2400" b="1" dirty="0" smtClean="0">
                <a:solidFill>
                  <a:srgbClr val="0070C0"/>
                </a:solidFill>
              </a:rPr>
              <a:t>positive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p:cTn id="30"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4" end="4"/>
                                            </p:txEl>
                                          </p:spTgt>
                                        </p:tgtEl>
                                      </p:cBhvr>
                                    </p:animEffect>
                                  </p:childTnLst>
                                </p:cTn>
                              </p:par>
                              <p:par>
                                <p:cTn id="33" presetID="55" presetClass="entr" presetSubtype="0" fill="hold"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5" end="5"/>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 calcmode="lin" valueType="num">
                                      <p:cBhvr>
                                        <p:cTn id="40"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41"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42" dur="1000"/>
                                        <p:tgtEl>
                                          <p:spTgt spid="4">
                                            <p:txEl>
                                              <p:pRg st="6" end="6"/>
                                            </p:txEl>
                                          </p:spTgt>
                                        </p:tgtEl>
                                      </p:cBhvr>
                                    </p:animEffect>
                                  </p:childTnLst>
                                </p:cTn>
                              </p:par>
                              <p:par>
                                <p:cTn id="43" presetID="55" presetClass="entr" presetSubtype="0"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p:cTn id="45"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46"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47" dur="1000"/>
                                        <p:tgtEl>
                                          <p:spTgt spid="4">
                                            <p:txEl>
                                              <p:pRg st="7" end="7"/>
                                            </p:txEl>
                                          </p:spTgt>
                                        </p:tgtEl>
                                      </p:cBhvr>
                                    </p:animEffect>
                                  </p:childTnLst>
                                </p:cTn>
                              </p:par>
                              <p:par>
                                <p:cTn id="48" presetID="55" presetClass="entr" presetSubtype="0" fill="hold" nodeType="withEffect">
                                  <p:stCondLst>
                                    <p:cond delay="0"/>
                                  </p:stCondLst>
                                  <p:childTnLst>
                                    <p:set>
                                      <p:cBhvr>
                                        <p:cTn id="49" dur="1" fill="hold">
                                          <p:stCondLst>
                                            <p:cond delay="0"/>
                                          </p:stCondLst>
                                        </p:cTn>
                                        <p:tgtEl>
                                          <p:spTgt spid="4">
                                            <p:txEl>
                                              <p:pRg st="8" end="8"/>
                                            </p:txEl>
                                          </p:spTgt>
                                        </p:tgtEl>
                                        <p:attrNameLst>
                                          <p:attrName>style.visibility</p:attrName>
                                        </p:attrNameLst>
                                      </p:cBhvr>
                                      <p:to>
                                        <p:strVal val="visible"/>
                                      </p:to>
                                    </p:set>
                                    <p:anim calcmode="lin" valueType="num">
                                      <p:cBhvr>
                                        <p:cTn id="50"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51"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52"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101408"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scuola</a:t>
            </a:r>
            <a:br>
              <a:rPr lang="it-IT" sz="4000" b="1" dirty="0" smtClean="0">
                <a:solidFill>
                  <a:srgbClr val="FF0000"/>
                </a:solidFill>
              </a:rPr>
            </a:br>
            <a:r>
              <a:rPr lang="it-IT" sz="4000" dirty="0" smtClean="0"/>
              <a:t/>
            </a:r>
            <a:br>
              <a:rPr lang="it-IT" sz="4000" dirty="0" smtClean="0"/>
            </a:br>
            <a:r>
              <a:rPr lang="it-IT" sz="4000" b="1" dirty="0" smtClean="0">
                <a:solidFill>
                  <a:srgbClr val="FF0000"/>
                </a:solidFill>
              </a:rPr>
              <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84784"/>
            <a:ext cx="8352928" cy="4124206"/>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Parlare con i propri figli </a:t>
            </a:r>
            <a:r>
              <a:rPr lang="it-IT" dirty="0" smtClean="0"/>
              <a:t>è importante per lo studio e la vita in generale. Se instauri un buon dialogo con lui, sarai sempre presente nella sua vita e potrai aiutarlo a migliore le cose, specialmente quando sorgeranno problemi più rilevanti.</a:t>
            </a:r>
          </a:p>
          <a:p>
            <a:pPr algn="just"/>
            <a:endParaRPr lang="it-IT" b="1" dirty="0" smtClean="0"/>
          </a:p>
          <a:p>
            <a:pPr algn="ctr"/>
            <a:r>
              <a:rPr lang="it-IT" sz="2800" b="1" dirty="0" smtClean="0">
                <a:solidFill>
                  <a:srgbClr val="FF0000"/>
                </a:solidFill>
              </a:rPr>
              <a:t>Ecco cosa puoi fare:</a:t>
            </a:r>
            <a:endParaRPr lang="it-IT" sz="2800" dirty="0" smtClean="0">
              <a:solidFill>
                <a:srgbClr val="FF0000"/>
              </a:solidFill>
            </a:endParaRPr>
          </a:p>
          <a:p>
            <a:pPr marL="179388" lvl="0" indent="-179388" algn="just">
              <a:buFont typeface="Arial" pitchFamily="34" charset="0"/>
              <a:buChar char="•"/>
            </a:pPr>
            <a:r>
              <a:rPr lang="it-IT" b="1" dirty="0" smtClean="0">
                <a:solidFill>
                  <a:srgbClr val="FF0000"/>
                </a:solidFill>
              </a:rPr>
              <a:t>Invita</a:t>
            </a:r>
            <a:r>
              <a:rPr lang="it-IT" dirty="0" smtClean="0"/>
              <a:t> </a:t>
            </a:r>
            <a:r>
              <a:rPr lang="it-IT" dirty="0" smtClean="0"/>
              <a:t>tuo figlio a parlare dei suoi studi, delle simpatie, antipatie, sentimenti e delle difficoltà;</a:t>
            </a:r>
          </a:p>
          <a:p>
            <a:pPr lvl="0" algn="just">
              <a:buFont typeface="Arial" pitchFamily="34" charset="0"/>
              <a:buChar char="•"/>
            </a:pPr>
            <a:r>
              <a:rPr lang="it-IT" b="1" dirty="0" smtClean="0">
                <a:solidFill>
                  <a:srgbClr val="FF0000"/>
                </a:solidFill>
              </a:rPr>
              <a:t> </a:t>
            </a:r>
            <a:r>
              <a:rPr lang="it-IT" b="1" dirty="0" smtClean="0">
                <a:solidFill>
                  <a:srgbClr val="FF0000"/>
                </a:solidFill>
              </a:rPr>
              <a:t> Coinvolgilo </a:t>
            </a:r>
            <a:r>
              <a:rPr lang="it-IT" dirty="0" smtClean="0"/>
              <a:t>nelle decisioni familiari e ascolta le sue parole;</a:t>
            </a:r>
          </a:p>
          <a:p>
            <a:pPr marL="179388" lvl="0" indent="-179388" algn="just">
              <a:buFont typeface="Arial" pitchFamily="34" charset="0"/>
              <a:buChar char="•"/>
            </a:pPr>
            <a:r>
              <a:rPr lang="it-IT" b="1" dirty="0" err="1" smtClean="0">
                <a:solidFill>
                  <a:srgbClr val="FF0000"/>
                </a:solidFill>
              </a:rPr>
              <a:t>Abitualo</a:t>
            </a:r>
            <a:r>
              <a:rPr lang="it-IT" dirty="0" smtClean="0"/>
              <a:t> </a:t>
            </a:r>
            <a:r>
              <a:rPr lang="it-IT" dirty="0" smtClean="0"/>
              <a:t>ad avere una comunicazione aperta con gli insegnanti e di esprimersi quando non capisce dei concetti a scuola. Se tuo figlio sarà più partecipe in classe, si sentirà più coinvolto e gli insegnanti avranno modo di valutarlo meglio;</a:t>
            </a:r>
          </a:p>
          <a:p>
            <a:pPr marL="179388" lvl="0" indent="-179388" algn="just">
              <a:buFont typeface="Arial" pitchFamily="34" charset="0"/>
              <a:buChar char="•"/>
            </a:pPr>
            <a:r>
              <a:rPr lang="it-IT" b="1" dirty="0" smtClean="0">
                <a:solidFill>
                  <a:srgbClr val="FF0000"/>
                </a:solidFill>
              </a:rPr>
              <a:t>Condividi</a:t>
            </a:r>
            <a:r>
              <a:rPr lang="it-IT" dirty="0" smtClean="0"/>
              <a:t> </a:t>
            </a:r>
            <a:r>
              <a:rPr lang="it-IT" dirty="0" smtClean="0"/>
              <a:t>con lui ogni idea e sostienilo nelle sue attività extrascolastiche. Gli piace andare a Tennis? Giocare a calcio? Andare a cavallo? Vuole andare a scuola di danza? Suonare la chitarra? Diventa il suo alleato migliore.</a:t>
            </a:r>
            <a:endParaRPr lang="it-IT" dirty="0"/>
          </a:p>
        </p:txBody>
      </p:sp>
      <p:sp>
        <p:nvSpPr>
          <p:cNvPr id="6" name="Segnaposto data 5"/>
          <p:cNvSpPr>
            <a:spLocks noGrp="1"/>
          </p:cNvSpPr>
          <p:nvPr>
            <p:ph type="dt" sz="half" idx="10"/>
          </p:nvPr>
        </p:nvSpPr>
        <p:spPr/>
        <p:txBody>
          <a:bodyPr/>
          <a:lstStyle/>
          <a:p>
            <a:fld id="{3A879CF0-28F0-45BD-8701-3F464BE3632C}" type="datetime1">
              <a:rPr lang="it-IT" smtClean="0"/>
              <a:pPr/>
              <a:t>09/12/2019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sp>
        <p:nvSpPr>
          <p:cNvPr id="8" name="CasellaDiTesto 7"/>
          <p:cNvSpPr txBox="1"/>
          <p:nvPr/>
        </p:nvSpPr>
        <p:spPr>
          <a:xfrm>
            <a:off x="1115616" y="980728"/>
            <a:ext cx="6624736" cy="461665"/>
          </a:xfrm>
          <a:prstGeom prst="rect">
            <a:avLst/>
          </a:prstGeom>
          <a:noFill/>
        </p:spPr>
        <p:txBody>
          <a:bodyPr wrap="square" rtlCol="0">
            <a:spAutoFit/>
          </a:bodyPr>
          <a:lstStyle/>
          <a:p>
            <a:pPr algn="ctr"/>
            <a:r>
              <a:rPr lang="it-IT" sz="2400" b="1" dirty="0" smtClean="0">
                <a:solidFill>
                  <a:srgbClr val="0070C0"/>
                </a:solidFill>
              </a:rPr>
              <a:t>6. </a:t>
            </a:r>
            <a:r>
              <a:rPr lang="it-IT" sz="2400" b="1" dirty="0" smtClean="0">
                <a:solidFill>
                  <a:srgbClr val="0070C0"/>
                </a:solidFill>
              </a:rPr>
              <a:t>Cercare il dialogo sempre</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p:cTn id="30"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31"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p:cTn id="37"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 calcmode="lin" valueType="num">
                                      <p:cBhvr>
                                        <p:cTn id="44"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 calcmode="lin" valueType="num">
                                      <p:cBhvr>
                                        <p:cTn id="51"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2"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2499</TotalTime>
  <Words>1952</Words>
  <Application>Microsoft Office PowerPoint</Application>
  <PresentationFormat>Presentazione su schermo (4:3)</PresentationFormat>
  <Paragraphs>234</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Tema di Office</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  Adolescenza e scuola  </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Adolescenza e scuola</dc:title>
  <dc:creator>Francesco Cannizzaro</dc:creator>
  <cp:lastModifiedBy>Master</cp:lastModifiedBy>
  <cp:revision>290</cp:revision>
  <dcterms:created xsi:type="dcterms:W3CDTF">2019-05-12T15:37:05Z</dcterms:created>
  <dcterms:modified xsi:type="dcterms:W3CDTF">2019-12-09T16:54:10Z</dcterms:modified>
</cp:coreProperties>
</file>